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3" r:id="rId5"/>
    <p:sldId id="261" r:id="rId6"/>
    <p:sldId id="260" r:id="rId7"/>
    <p:sldId id="264" r:id="rId8"/>
    <p:sldId id="265" r:id="rId9"/>
    <p:sldId id="262" r:id="rId10"/>
    <p:sldId id="266" r:id="rId11"/>
    <p:sldId id="267" r:id="rId12"/>
    <p:sldId id="268" r:id="rId13"/>
    <p:sldId id="269" r:id="rId14"/>
    <p:sldId id="257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80" r:id="rId25"/>
    <p:sldId id="279" r:id="rId26"/>
    <p:sldId id="281" r:id="rId27"/>
    <p:sldId id="282" r:id="rId2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0C8B-14BD-4282-9A4F-76AB2C866A63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</dgm:pt>
    <dgm:pt modelId="{AA7D9FFE-2517-4557-84C9-EA7AAA34F72B}">
      <dgm:prSet phldrT="[Tekst]" custT="1"/>
      <dgm:spPr/>
      <dgm:t>
        <a:bodyPr/>
        <a:lstStyle/>
        <a:p>
          <a:r>
            <a:rPr lang="pl-PL" sz="1400" dirty="0" err="1" smtClean="0"/>
            <a:t>Descriptive</a:t>
          </a:r>
          <a:r>
            <a:rPr lang="pl-PL" sz="1400" dirty="0" smtClean="0"/>
            <a:t> </a:t>
          </a:r>
          <a:r>
            <a:rPr lang="pl-PL" sz="1400" dirty="0" err="1" smtClean="0"/>
            <a:t>analytics</a:t>
          </a:r>
          <a:endParaRPr lang="pl-PL" sz="1400" dirty="0"/>
        </a:p>
      </dgm:t>
    </dgm:pt>
    <dgm:pt modelId="{164BC836-EC13-45F4-B3CF-21DBD2309AF1}" type="parTrans" cxnId="{6F373A8A-2378-42A0-A9CC-7BBD568BAD42}">
      <dgm:prSet/>
      <dgm:spPr/>
      <dgm:t>
        <a:bodyPr/>
        <a:lstStyle/>
        <a:p>
          <a:endParaRPr lang="pl-PL" sz="1400"/>
        </a:p>
      </dgm:t>
    </dgm:pt>
    <dgm:pt modelId="{2090878A-1101-4CBC-AB2C-6B69A07F662E}" type="sibTrans" cxnId="{6F373A8A-2378-42A0-A9CC-7BBD568BAD42}">
      <dgm:prSet/>
      <dgm:spPr/>
      <dgm:t>
        <a:bodyPr/>
        <a:lstStyle/>
        <a:p>
          <a:endParaRPr lang="pl-PL" sz="1400"/>
        </a:p>
      </dgm:t>
    </dgm:pt>
    <dgm:pt modelId="{F1991968-A95F-49E8-9810-6665AD8D5B51}">
      <dgm:prSet phldrT="[Tekst]" custT="1"/>
      <dgm:spPr/>
      <dgm:t>
        <a:bodyPr/>
        <a:lstStyle/>
        <a:p>
          <a:r>
            <a:rPr lang="pl-PL" sz="1400" dirty="0" err="1" smtClean="0"/>
            <a:t>Uncerteinty</a:t>
          </a:r>
          <a:r>
            <a:rPr lang="pl-PL" sz="1400" dirty="0" smtClean="0"/>
            <a:t> </a:t>
          </a:r>
          <a:r>
            <a:rPr lang="pl-PL" sz="1400" dirty="0" err="1" smtClean="0"/>
            <a:t>measure</a:t>
          </a:r>
          <a:r>
            <a:rPr lang="pl-PL" sz="1400" dirty="0" smtClean="0"/>
            <a:t/>
          </a:r>
          <a:br>
            <a:rPr lang="pl-PL" sz="1400" dirty="0" smtClean="0"/>
          </a:br>
          <a:r>
            <a:rPr lang="pl-PL" sz="1400" dirty="0" err="1" smtClean="0"/>
            <a:t>ments</a:t>
          </a:r>
          <a:endParaRPr lang="pl-PL" sz="1400" dirty="0"/>
        </a:p>
      </dgm:t>
    </dgm:pt>
    <dgm:pt modelId="{80A071CF-67D7-4650-AF2F-788DC16A3CEB}" type="parTrans" cxnId="{E45166EB-5598-4983-B2DA-3CDB948B7378}">
      <dgm:prSet/>
      <dgm:spPr/>
      <dgm:t>
        <a:bodyPr/>
        <a:lstStyle/>
        <a:p>
          <a:endParaRPr lang="pl-PL" sz="1400"/>
        </a:p>
      </dgm:t>
    </dgm:pt>
    <dgm:pt modelId="{AB509355-B15D-49DD-A46D-1D29B09057C7}" type="sibTrans" cxnId="{E45166EB-5598-4983-B2DA-3CDB948B7378}">
      <dgm:prSet/>
      <dgm:spPr/>
      <dgm:t>
        <a:bodyPr/>
        <a:lstStyle/>
        <a:p>
          <a:endParaRPr lang="pl-PL" sz="1400"/>
        </a:p>
      </dgm:t>
    </dgm:pt>
    <dgm:pt modelId="{BD600865-56BC-4A5B-B4DE-5186836693B2}">
      <dgm:prSet phldrT="[Tekst]" custT="1"/>
      <dgm:spPr/>
      <dgm:t>
        <a:bodyPr/>
        <a:lstStyle/>
        <a:p>
          <a:r>
            <a:rPr lang="pl-PL" sz="1400" dirty="0" smtClean="0"/>
            <a:t>Statistical </a:t>
          </a:r>
          <a:r>
            <a:rPr lang="pl-PL" sz="1400" dirty="0" err="1" smtClean="0"/>
            <a:t>inference</a:t>
          </a:r>
          <a:endParaRPr lang="pl-PL" sz="1400" dirty="0" smtClean="0"/>
        </a:p>
      </dgm:t>
    </dgm:pt>
    <dgm:pt modelId="{4392B7B5-0FE7-47D1-B551-4E3779AAC238}" type="parTrans" cxnId="{F0E70EB2-04EF-4EED-9F30-3661A125EAF2}">
      <dgm:prSet/>
      <dgm:spPr/>
      <dgm:t>
        <a:bodyPr/>
        <a:lstStyle/>
        <a:p>
          <a:endParaRPr lang="pl-PL" sz="1400"/>
        </a:p>
      </dgm:t>
    </dgm:pt>
    <dgm:pt modelId="{2F995BE7-9BC2-4799-9811-F44BDBE68AA9}" type="sibTrans" cxnId="{F0E70EB2-04EF-4EED-9F30-3661A125EAF2}">
      <dgm:prSet/>
      <dgm:spPr/>
      <dgm:t>
        <a:bodyPr/>
        <a:lstStyle/>
        <a:p>
          <a:endParaRPr lang="pl-PL" sz="1400"/>
        </a:p>
      </dgm:t>
    </dgm:pt>
    <dgm:pt modelId="{67F62187-4A1E-4E98-AFE7-EDD8804AEF74}">
      <dgm:prSet phldrT="[Tekst]" custT="1"/>
      <dgm:spPr/>
      <dgm:t>
        <a:bodyPr/>
        <a:lstStyle/>
        <a:p>
          <a:r>
            <a:rPr lang="pl-PL" sz="1400" dirty="0" err="1" smtClean="0"/>
            <a:t>Modelling</a:t>
          </a:r>
          <a:endParaRPr lang="pl-PL" sz="1400" dirty="0" smtClean="0"/>
        </a:p>
      </dgm:t>
    </dgm:pt>
    <dgm:pt modelId="{2F7B11A1-EC15-4D20-8E67-7EE6482B9A37}" type="parTrans" cxnId="{D34FA766-32A8-47FB-9CF2-31C013FD11BD}">
      <dgm:prSet/>
      <dgm:spPr/>
      <dgm:t>
        <a:bodyPr/>
        <a:lstStyle/>
        <a:p>
          <a:endParaRPr lang="pl-PL" sz="1400"/>
        </a:p>
      </dgm:t>
    </dgm:pt>
    <dgm:pt modelId="{14F6761B-9F58-42AB-8510-AFEB87A32B60}" type="sibTrans" cxnId="{D34FA766-32A8-47FB-9CF2-31C013FD11BD}">
      <dgm:prSet/>
      <dgm:spPr/>
      <dgm:t>
        <a:bodyPr/>
        <a:lstStyle/>
        <a:p>
          <a:endParaRPr lang="pl-PL" sz="1400"/>
        </a:p>
      </dgm:t>
    </dgm:pt>
    <dgm:pt modelId="{C68ECA39-CCFC-4407-9308-F01CD840B18F}" type="pres">
      <dgm:prSet presAssocID="{BC170C8B-14BD-4282-9A4F-76AB2C866A63}" presName="compositeShape" presStyleCnt="0">
        <dgm:presLayoutVars>
          <dgm:chMax val="7"/>
          <dgm:dir/>
          <dgm:resizeHandles val="exact"/>
        </dgm:presLayoutVars>
      </dgm:prSet>
      <dgm:spPr/>
    </dgm:pt>
    <dgm:pt modelId="{F4EAF329-9233-4513-A954-70046DF9FAA6}" type="pres">
      <dgm:prSet presAssocID="{AA7D9FFE-2517-4557-84C9-EA7AAA34F72B}" presName="circ1" presStyleLbl="vennNode1" presStyleIdx="0" presStyleCnt="4"/>
      <dgm:spPr/>
      <dgm:t>
        <a:bodyPr/>
        <a:lstStyle/>
        <a:p>
          <a:endParaRPr lang="pl-PL"/>
        </a:p>
      </dgm:t>
    </dgm:pt>
    <dgm:pt modelId="{D6D8A59F-08FE-491C-90E4-E44DC75C4E65}" type="pres">
      <dgm:prSet presAssocID="{AA7D9FFE-2517-4557-84C9-EA7AAA34F72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A1DC7CA8-BC27-4266-BBB6-287F0F2F5D93}" type="pres">
      <dgm:prSet presAssocID="{F1991968-A95F-49E8-9810-6665AD8D5B51}" presName="circ2" presStyleLbl="vennNode1" presStyleIdx="1" presStyleCnt="4"/>
      <dgm:spPr/>
      <dgm:t>
        <a:bodyPr/>
        <a:lstStyle/>
        <a:p>
          <a:endParaRPr lang="pl-PL"/>
        </a:p>
      </dgm:t>
    </dgm:pt>
    <dgm:pt modelId="{2AB22406-D89D-4323-90EF-3FCAC4D275EF}" type="pres">
      <dgm:prSet presAssocID="{F1991968-A95F-49E8-9810-6665AD8D5B5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5F11DF80-6BBF-488A-976B-D60B79845B0B}" type="pres">
      <dgm:prSet presAssocID="{BD600865-56BC-4A5B-B4DE-5186836693B2}" presName="circ3" presStyleLbl="vennNode1" presStyleIdx="2" presStyleCnt="4"/>
      <dgm:spPr/>
      <dgm:t>
        <a:bodyPr/>
        <a:lstStyle/>
        <a:p>
          <a:endParaRPr lang="pl-PL"/>
        </a:p>
      </dgm:t>
    </dgm:pt>
    <dgm:pt modelId="{2D549833-AAD9-4112-A8AB-4457BA18EFEC}" type="pres">
      <dgm:prSet presAssocID="{BD600865-56BC-4A5B-B4DE-5186836693B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E789D9BF-23E0-463B-9B23-F3F0F036B352}" type="pres">
      <dgm:prSet presAssocID="{67F62187-4A1E-4E98-AFE7-EDD8804AEF74}" presName="circ4" presStyleLbl="vennNode1" presStyleIdx="3" presStyleCnt="4"/>
      <dgm:spPr/>
      <dgm:t>
        <a:bodyPr/>
        <a:lstStyle/>
        <a:p>
          <a:endParaRPr lang="pl-PL"/>
        </a:p>
      </dgm:t>
    </dgm:pt>
    <dgm:pt modelId="{E012B4B4-B287-4D8C-B182-4D721869D506}" type="pres">
      <dgm:prSet presAssocID="{67F62187-4A1E-4E98-AFE7-EDD8804AEF7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9F342AE4-9447-406A-B522-FDE2AA8629F2}" type="presOf" srcId="{67F62187-4A1E-4E98-AFE7-EDD8804AEF74}" destId="{E012B4B4-B287-4D8C-B182-4D721869D506}" srcOrd="1" destOrd="0" presId="urn:microsoft.com/office/officeart/2005/8/layout/venn1"/>
    <dgm:cxn modelId="{2DB933D7-8D9B-4915-9372-66CF4E5C686B}" type="presOf" srcId="{67F62187-4A1E-4E98-AFE7-EDD8804AEF74}" destId="{E789D9BF-23E0-463B-9B23-F3F0F036B352}" srcOrd="0" destOrd="0" presId="urn:microsoft.com/office/officeart/2005/8/layout/venn1"/>
    <dgm:cxn modelId="{3D906732-7A16-4910-9956-A629D8B67572}" type="presOf" srcId="{BC170C8B-14BD-4282-9A4F-76AB2C866A63}" destId="{C68ECA39-CCFC-4407-9308-F01CD840B18F}" srcOrd="0" destOrd="0" presId="urn:microsoft.com/office/officeart/2005/8/layout/venn1"/>
    <dgm:cxn modelId="{D34FA766-32A8-47FB-9CF2-31C013FD11BD}" srcId="{BC170C8B-14BD-4282-9A4F-76AB2C866A63}" destId="{67F62187-4A1E-4E98-AFE7-EDD8804AEF74}" srcOrd="3" destOrd="0" parTransId="{2F7B11A1-EC15-4D20-8E67-7EE6482B9A37}" sibTransId="{14F6761B-9F58-42AB-8510-AFEB87A32B60}"/>
    <dgm:cxn modelId="{C7C27332-4D57-437D-AE6A-A6D2476C0C47}" type="presOf" srcId="{BD600865-56BC-4A5B-B4DE-5186836693B2}" destId="{5F11DF80-6BBF-488A-976B-D60B79845B0B}" srcOrd="0" destOrd="0" presId="urn:microsoft.com/office/officeart/2005/8/layout/venn1"/>
    <dgm:cxn modelId="{F0E70EB2-04EF-4EED-9F30-3661A125EAF2}" srcId="{BC170C8B-14BD-4282-9A4F-76AB2C866A63}" destId="{BD600865-56BC-4A5B-B4DE-5186836693B2}" srcOrd="2" destOrd="0" parTransId="{4392B7B5-0FE7-47D1-B551-4E3779AAC238}" sibTransId="{2F995BE7-9BC2-4799-9811-F44BDBE68AA9}"/>
    <dgm:cxn modelId="{D62F37A8-C51B-496C-8C10-FCB727CFFD1E}" type="presOf" srcId="{F1991968-A95F-49E8-9810-6665AD8D5B51}" destId="{A1DC7CA8-BC27-4266-BBB6-287F0F2F5D93}" srcOrd="0" destOrd="0" presId="urn:microsoft.com/office/officeart/2005/8/layout/venn1"/>
    <dgm:cxn modelId="{B050C419-1AD9-466A-A41C-7A7C0AAFCED7}" type="presOf" srcId="{AA7D9FFE-2517-4557-84C9-EA7AAA34F72B}" destId="{D6D8A59F-08FE-491C-90E4-E44DC75C4E65}" srcOrd="1" destOrd="0" presId="urn:microsoft.com/office/officeart/2005/8/layout/venn1"/>
    <dgm:cxn modelId="{71E5C2FC-2610-44F2-8607-1B11743782A0}" type="presOf" srcId="{AA7D9FFE-2517-4557-84C9-EA7AAA34F72B}" destId="{F4EAF329-9233-4513-A954-70046DF9FAA6}" srcOrd="0" destOrd="0" presId="urn:microsoft.com/office/officeart/2005/8/layout/venn1"/>
    <dgm:cxn modelId="{E45166EB-5598-4983-B2DA-3CDB948B7378}" srcId="{BC170C8B-14BD-4282-9A4F-76AB2C866A63}" destId="{F1991968-A95F-49E8-9810-6665AD8D5B51}" srcOrd="1" destOrd="0" parTransId="{80A071CF-67D7-4650-AF2F-788DC16A3CEB}" sibTransId="{AB509355-B15D-49DD-A46D-1D29B09057C7}"/>
    <dgm:cxn modelId="{5A105115-E38A-4FDF-8A39-BFE6EB5C2CC9}" type="presOf" srcId="{BD600865-56BC-4A5B-B4DE-5186836693B2}" destId="{2D549833-AAD9-4112-A8AB-4457BA18EFEC}" srcOrd="1" destOrd="0" presId="urn:microsoft.com/office/officeart/2005/8/layout/venn1"/>
    <dgm:cxn modelId="{6F373A8A-2378-42A0-A9CC-7BBD568BAD42}" srcId="{BC170C8B-14BD-4282-9A4F-76AB2C866A63}" destId="{AA7D9FFE-2517-4557-84C9-EA7AAA34F72B}" srcOrd="0" destOrd="0" parTransId="{164BC836-EC13-45F4-B3CF-21DBD2309AF1}" sibTransId="{2090878A-1101-4CBC-AB2C-6B69A07F662E}"/>
    <dgm:cxn modelId="{6846193C-88A7-4150-8F95-D3742DD28A6D}" type="presOf" srcId="{F1991968-A95F-49E8-9810-6665AD8D5B51}" destId="{2AB22406-D89D-4323-90EF-3FCAC4D275EF}" srcOrd="1" destOrd="0" presId="urn:microsoft.com/office/officeart/2005/8/layout/venn1"/>
    <dgm:cxn modelId="{FDE5458C-7079-4D3A-A59F-08664E7528BD}" type="presParOf" srcId="{C68ECA39-CCFC-4407-9308-F01CD840B18F}" destId="{F4EAF329-9233-4513-A954-70046DF9FAA6}" srcOrd="0" destOrd="0" presId="urn:microsoft.com/office/officeart/2005/8/layout/venn1"/>
    <dgm:cxn modelId="{1C8C1D3D-A32F-4DC3-9ED8-4D1E76A9A26B}" type="presParOf" srcId="{C68ECA39-CCFC-4407-9308-F01CD840B18F}" destId="{D6D8A59F-08FE-491C-90E4-E44DC75C4E65}" srcOrd="1" destOrd="0" presId="urn:microsoft.com/office/officeart/2005/8/layout/venn1"/>
    <dgm:cxn modelId="{46F6B153-A779-493F-91BE-49EC728DE23F}" type="presParOf" srcId="{C68ECA39-CCFC-4407-9308-F01CD840B18F}" destId="{A1DC7CA8-BC27-4266-BBB6-287F0F2F5D93}" srcOrd="2" destOrd="0" presId="urn:microsoft.com/office/officeart/2005/8/layout/venn1"/>
    <dgm:cxn modelId="{3C6BE4B8-7DFA-4CD7-A3FC-2E1015148C48}" type="presParOf" srcId="{C68ECA39-CCFC-4407-9308-F01CD840B18F}" destId="{2AB22406-D89D-4323-90EF-3FCAC4D275EF}" srcOrd="3" destOrd="0" presId="urn:microsoft.com/office/officeart/2005/8/layout/venn1"/>
    <dgm:cxn modelId="{2FF4F7AB-F084-4C80-83DB-E78C1B034A70}" type="presParOf" srcId="{C68ECA39-CCFC-4407-9308-F01CD840B18F}" destId="{5F11DF80-6BBF-488A-976B-D60B79845B0B}" srcOrd="4" destOrd="0" presId="urn:microsoft.com/office/officeart/2005/8/layout/venn1"/>
    <dgm:cxn modelId="{0D212C87-4BB9-49B0-958A-066B6534CB2C}" type="presParOf" srcId="{C68ECA39-CCFC-4407-9308-F01CD840B18F}" destId="{2D549833-AAD9-4112-A8AB-4457BA18EFEC}" srcOrd="5" destOrd="0" presId="urn:microsoft.com/office/officeart/2005/8/layout/venn1"/>
    <dgm:cxn modelId="{39E196F3-93CE-4704-8FF7-856A3CAE36DA}" type="presParOf" srcId="{C68ECA39-CCFC-4407-9308-F01CD840B18F}" destId="{E789D9BF-23E0-463B-9B23-F3F0F036B352}" srcOrd="6" destOrd="0" presId="urn:microsoft.com/office/officeart/2005/8/layout/venn1"/>
    <dgm:cxn modelId="{FB2DBE91-00E3-40E7-8989-1FB2A0CCE89F}" type="presParOf" srcId="{C68ECA39-CCFC-4407-9308-F01CD840B18F}" destId="{E012B4B4-B287-4D8C-B182-4D721869D50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828800" y="2780929"/>
            <a:ext cx="8255335" cy="1470025"/>
          </a:xfrm>
        </p:spPr>
        <p:txBody>
          <a:bodyPr>
            <a:normAutofit/>
          </a:bodyPr>
          <a:lstStyle>
            <a:lvl1pPr marL="0" algn="ctr" defTabSz="1072866" rtl="0" eaLnBrk="1" fontAlgn="base" latinLnBrk="0" hangingPunct="1">
              <a:spcBef>
                <a:spcPct val="0"/>
              </a:spcBef>
              <a:spcAft>
                <a:spcPct val="0"/>
              </a:spcAft>
              <a:defRPr lang="pl-PL" sz="440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64738" y="1052736"/>
            <a:ext cx="8534400" cy="1296144"/>
          </a:xfrm>
        </p:spPr>
        <p:txBody>
          <a:bodyPr anchor="b">
            <a:normAutofit/>
          </a:bodyPr>
          <a:lstStyle>
            <a:lvl1pPr marL="0" indent="0" algn="ctr" defTabSz="1072866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pl-PL" sz="2400" b="1" kern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3437243" y="116632"/>
            <a:ext cx="8596647" cy="792162"/>
          </a:xfrm>
        </p:spPr>
        <p:txBody>
          <a:bodyPr>
            <a:noAutofit/>
          </a:bodyPr>
          <a:lstStyle>
            <a:lvl1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916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135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204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6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04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627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2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ytuł i zawartoś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4104456"/>
          </a:xfrm>
        </p:spPr>
        <p:txBody>
          <a:bodyPr>
            <a:noAutofit/>
          </a:bodyPr>
          <a:lstStyle>
            <a:lvl1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552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FF21-A8C3-4CB0-9A8D-5DD20A27A89F}" type="datetimeFigureOut">
              <a:rPr lang="pl-PL" smtClean="0"/>
              <a:t>04-03-2015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696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6BFF21-A8C3-4CB0-9A8D-5DD20A27A89F}" type="datetimeFigureOut">
              <a:rPr lang="pl-PL" smtClean="0"/>
              <a:t>04-03-2015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6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10728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02325" indent="-402325" algn="l" defTabSz="10728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71703" indent="-335270" algn="l" defTabSz="10728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341082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877515" indent="-268216" algn="l" defTabSz="1072866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13947" indent="-268216" algn="l" defTabSz="1072866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950380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IT-</a:t>
            </a:r>
            <a:r>
              <a:rPr lang="pl-PL" dirty="0" err="1" smtClean="0"/>
              <a:t>Solvable</a:t>
            </a:r>
            <a:r>
              <a:rPr lang="pl-PL" dirty="0" smtClean="0"/>
              <a:t> </a:t>
            </a:r>
            <a:r>
              <a:rPr lang="pl-PL" dirty="0" err="1" smtClean="0"/>
              <a:t>Problems</a:t>
            </a:r>
            <a:r>
              <a:rPr lang="pl-PL" dirty="0" smtClean="0"/>
              <a:t> in </a:t>
            </a:r>
            <a:r>
              <a:rPr lang="pl-PL" dirty="0" err="1" smtClean="0"/>
              <a:t>Economics</a:t>
            </a:r>
            <a:r>
              <a:rPr lang="pl-PL" dirty="0" smtClean="0"/>
              <a:t> &amp; Business</a:t>
            </a:r>
            <a:endParaRPr lang="pl-PL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 smtClean="0"/>
              <a:t>Introduction</a:t>
            </a:r>
            <a:r>
              <a:rPr lang="pl-PL" dirty="0" smtClean="0"/>
              <a:t> to Programming in Business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dr Marcin Skurczyński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/>
          <a:srcRect l="39149" t="25339" r="35110" b="7551"/>
          <a:stretch/>
        </p:blipFill>
        <p:spPr>
          <a:xfrm>
            <a:off x="1120877" y="1601058"/>
            <a:ext cx="1415845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Available</a:t>
            </a:r>
            <a:r>
              <a:rPr lang="pl-PL" dirty="0" smtClean="0"/>
              <a:t> software?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32" y="1268761"/>
            <a:ext cx="2286000" cy="13906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48" y="2853432"/>
            <a:ext cx="2857500" cy="16002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14" y="1369163"/>
            <a:ext cx="4600575" cy="9906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385" y="2659411"/>
            <a:ext cx="1698926" cy="166150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952" y="866775"/>
            <a:ext cx="3038475" cy="150495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952" y="2853432"/>
            <a:ext cx="2819400" cy="121920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269" y="4253242"/>
            <a:ext cx="1598554" cy="1598554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770223"/>
            <a:ext cx="1295400" cy="876300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2150" y="4721256"/>
            <a:ext cx="1149004" cy="1149004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8304" y="4657950"/>
            <a:ext cx="1863683" cy="1251524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9848" y="122003"/>
            <a:ext cx="1966141" cy="1349455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2132" y="4285544"/>
            <a:ext cx="1562373" cy="15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Various</a:t>
            </a:r>
            <a:r>
              <a:rPr lang="pl-PL" dirty="0" smtClean="0"/>
              <a:t> system </a:t>
            </a:r>
            <a:r>
              <a:rPr lang="pl-PL" dirty="0" err="1" smtClean="0"/>
              <a:t>platforms</a:t>
            </a:r>
            <a:endParaRPr lang="pl-PL" dirty="0" smtClean="0"/>
          </a:p>
          <a:p>
            <a:r>
              <a:rPr lang="pl-PL" dirty="0" err="1" smtClean="0"/>
              <a:t>Various</a:t>
            </a:r>
            <a:r>
              <a:rPr lang="pl-PL" dirty="0" smtClean="0"/>
              <a:t> </a:t>
            </a:r>
            <a:r>
              <a:rPr lang="pl-PL" dirty="0" err="1" smtClean="0"/>
              <a:t>expectations</a:t>
            </a:r>
            <a:endParaRPr lang="pl-PL" dirty="0" smtClean="0"/>
          </a:p>
          <a:p>
            <a:r>
              <a:rPr lang="pl-PL" dirty="0" err="1" smtClean="0"/>
              <a:t>Various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cases</a:t>
            </a:r>
            <a:endParaRPr lang="pl-PL" dirty="0" smtClean="0"/>
          </a:p>
          <a:p>
            <a:r>
              <a:rPr lang="pl-PL" dirty="0" err="1" smtClean="0"/>
              <a:t>Mobility</a:t>
            </a:r>
            <a:endParaRPr lang="pl-PL" dirty="0" smtClean="0"/>
          </a:p>
          <a:p>
            <a:r>
              <a:rPr lang="pl-PL" dirty="0" err="1" smtClean="0"/>
              <a:t>Scalability</a:t>
            </a:r>
            <a:endParaRPr lang="pl-PL" dirty="0" smtClean="0"/>
          </a:p>
          <a:p>
            <a:r>
              <a:rPr lang="pl-PL" dirty="0" err="1" smtClean="0"/>
              <a:t>Available</a:t>
            </a:r>
            <a:r>
              <a:rPr lang="pl-PL" dirty="0" smtClean="0"/>
              <a:t> </a:t>
            </a:r>
            <a:r>
              <a:rPr lang="pl-PL" dirty="0" err="1" smtClean="0"/>
              <a:t>technology</a:t>
            </a:r>
            <a:endParaRPr lang="pl-PL" dirty="0" smtClean="0"/>
          </a:p>
          <a:p>
            <a:r>
              <a:rPr lang="pl-PL" dirty="0" err="1" smtClean="0"/>
              <a:t>Skills</a:t>
            </a:r>
            <a:endParaRPr lang="pl-PL" dirty="0" smtClean="0"/>
          </a:p>
          <a:p>
            <a:r>
              <a:rPr lang="pl-PL" dirty="0" smtClean="0"/>
              <a:t>….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 </a:t>
            </a:r>
            <a:r>
              <a:rPr lang="pl-PL" dirty="0" err="1" smtClean="0"/>
              <a:t>house</a:t>
            </a:r>
            <a:r>
              <a:rPr lang="pl-PL" dirty="0" smtClean="0"/>
              <a:t> development?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3603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Django</a:t>
            </a:r>
            <a:r>
              <a:rPr lang="pl-PL" dirty="0" smtClean="0"/>
              <a:t>	-	</a:t>
            </a:r>
            <a:r>
              <a:rPr lang="pl-PL" dirty="0" err="1" smtClean="0"/>
              <a:t>Python</a:t>
            </a:r>
            <a:endParaRPr lang="pl-PL" dirty="0" smtClean="0"/>
          </a:p>
          <a:p>
            <a:r>
              <a:rPr lang="pl-PL" dirty="0" err="1" smtClean="0"/>
              <a:t>RoR</a:t>
            </a:r>
            <a:r>
              <a:rPr lang="pl-PL" dirty="0" smtClean="0"/>
              <a:t>		-	</a:t>
            </a:r>
            <a:r>
              <a:rPr lang="pl-PL" dirty="0" err="1" smtClean="0"/>
              <a:t>Ruby</a:t>
            </a:r>
            <a:endParaRPr lang="pl-PL" dirty="0" smtClean="0"/>
          </a:p>
          <a:p>
            <a:r>
              <a:rPr lang="pl-PL" dirty="0" err="1" smtClean="0"/>
              <a:t>Zend</a:t>
            </a:r>
            <a:r>
              <a:rPr lang="pl-PL" dirty="0" smtClean="0"/>
              <a:t>	-	PHP</a:t>
            </a:r>
          </a:p>
          <a:p>
            <a:r>
              <a:rPr lang="pl-PL" dirty="0" err="1" smtClean="0"/>
              <a:t>Ninja</a:t>
            </a:r>
            <a:r>
              <a:rPr lang="pl-PL" dirty="0" smtClean="0"/>
              <a:t>	-	Java</a:t>
            </a:r>
          </a:p>
          <a:p>
            <a:r>
              <a:rPr lang="pl-PL" dirty="0" smtClean="0"/>
              <a:t>Brook	-	Pascal</a:t>
            </a:r>
          </a:p>
          <a:p>
            <a:pPr marL="0" indent="0">
              <a:buNone/>
            </a:pPr>
            <a:r>
              <a:rPr lang="pl-PL" dirty="0" smtClean="0"/>
              <a:t>…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Framework development?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705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729950" y="1484784"/>
            <a:ext cx="3542270" cy="446449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C</a:t>
            </a: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Java</a:t>
            </a: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C++</a:t>
            </a:r>
          </a:p>
          <a:p>
            <a:pPr marL="457200" indent="-457200">
              <a:buAutoNum type="arabicPeriod"/>
            </a:pPr>
            <a:r>
              <a:rPr lang="pl-PL" dirty="0" err="1" smtClean="0">
                <a:latin typeface="+mj-lt"/>
              </a:rPr>
              <a:t>Objective</a:t>
            </a:r>
            <a:r>
              <a:rPr lang="pl-PL" dirty="0" smtClean="0">
                <a:latin typeface="+mj-lt"/>
              </a:rPr>
              <a:t>-C</a:t>
            </a: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C#</a:t>
            </a:r>
          </a:p>
          <a:p>
            <a:pPr marL="457200" indent="-457200">
              <a:buAutoNum type="arabicPeriod"/>
            </a:pPr>
            <a:r>
              <a:rPr lang="pl-PL" dirty="0" err="1" smtClean="0">
                <a:latin typeface="+mj-lt"/>
              </a:rPr>
              <a:t>JavaScript</a:t>
            </a:r>
            <a:endParaRPr lang="pl-PL" dirty="0" smtClean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PHP</a:t>
            </a:r>
          </a:p>
          <a:p>
            <a:pPr marL="457200" indent="-457200">
              <a:buAutoNum type="arabicPeriod"/>
            </a:pPr>
            <a:r>
              <a:rPr lang="pl-PL" dirty="0" err="1" smtClean="0">
                <a:latin typeface="+mj-lt"/>
              </a:rPr>
              <a:t>Python</a:t>
            </a:r>
            <a:endParaRPr lang="pl-PL" dirty="0" smtClean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 err="1" smtClean="0">
                <a:latin typeface="+mj-lt"/>
              </a:rPr>
              <a:t>VisualBasic</a:t>
            </a:r>
            <a:r>
              <a:rPr lang="pl-PL" dirty="0" smtClean="0">
                <a:latin typeface="+mj-lt"/>
              </a:rPr>
              <a:t> .NET</a:t>
            </a:r>
          </a:p>
          <a:p>
            <a:pPr marL="457200" indent="-457200">
              <a:buAutoNum type="arabicPeriod"/>
            </a:pPr>
            <a:r>
              <a:rPr lang="pl-PL" dirty="0" smtClean="0">
                <a:latin typeface="+mj-lt"/>
              </a:rPr>
              <a:t>Visual Basic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Programming </a:t>
            </a:r>
            <a:r>
              <a:rPr lang="pl-PL" dirty="0" err="1" smtClean="0"/>
              <a:t>languages</a:t>
            </a:r>
            <a:r>
              <a:rPr lang="pl-PL" dirty="0" smtClean="0"/>
              <a:t> (TIOBE Index </a:t>
            </a:r>
            <a:r>
              <a:rPr lang="pl-PL" dirty="0" err="1" smtClean="0"/>
              <a:t>Feb</a:t>
            </a:r>
            <a:r>
              <a:rPr lang="pl-PL" dirty="0" smtClean="0"/>
              <a:t> 2015)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6656174" y="1472422"/>
            <a:ext cx="4448432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072866">
              <a:spcBef>
                <a:spcPct val="20000"/>
              </a:spcBef>
              <a:buFont typeface="+mj-lt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Delphi / Object 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Perl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PL/SQL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F#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Transact</a:t>
            </a:r>
            <a:r>
              <a:rPr lang="pl-PL" sz="2400" dirty="0">
                <a:latin typeface="+mj-lt"/>
                <a:cs typeface="Arial" pitchFamily="34" charset="0"/>
              </a:rPr>
              <a:t> 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ABAP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MATLAB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R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Ruby</a:t>
            </a:r>
            <a:endParaRPr lang="pl-PL" sz="2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84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/>
              <a:t>Introduction</a:t>
            </a:r>
            <a:r>
              <a:rPr lang="pl-PL" dirty="0" smtClean="0"/>
              <a:t> to </a:t>
            </a:r>
            <a:br>
              <a:rPr lang="pl-PL" dirty="0" smtClean="0"/>
            </a:br>
            <a:r>
              <a:rPr lang="pl-PL" dirty="0" err="1" smtClean="0"/>
              <a:t>GitHub</a:t>
            </a:r>
            <a:r>
              <a:rPr lang="pl-PL" dirty="0" smtClean="0"/>
              <a:t> and </a:t>
            </a:r>
            <a:r>
              <a:rPr lang="pl-PL" dirty="0" err="1" smtClean="0"/>
              <a:t>Python</a:t>
            </a:r>
            <a:endParaRPr lang="pl-PL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Programming in Business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dr Marcin Skurczyński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62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Frequent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changes</a:t>
            </a:r>
            <a:endParaRPr lang="pl-PL" dirty="0" smtClean="0"/>
          </a:p>
          <a:p>
            <a:r>
              <a:rPr lang="pl-PL" dirty="0" err="1" smtClean="0"/>
              <a:t>Necessity</a:t>
            </a:r>
            <a:r>
              <a:rPr lang="pl-PL" dirty="0" smtClean="0"/>
              <a:t> to step </a:t>
            </a:r>
            <a:r>
              <a:rPr lang="pl-PL" dirty="0" err="1" smtClean="0"/>
              <a:t>back</a:t>
            </a:r>
            <a:endParaRPr lang="pl-PL" dirty="0" smtClean="0"/>
          </a:p>
          <a:p>
            <a:r>
              <a:rPr lang="pl-PL" dirty="0" smtClean="0"/>
              <a:t>Workgroup </a:t>
            </a:r>
            <a:r>
              <a:rPr lang="pl-PL" dirty="0" err="1" smtClean="0"/>
              <a:t>cooperation</a:t>
            </a:r>
            <a:endParaRPr lang="pl-PL" dirty="0" smtClean="0"/>
          </a:p>
          <a:p>
            <a:pPr>
              <a:buFont typeface="Wingdings" panose="05000000000000000000" pitchFamily="2" charset="2"/>
              <a:buChar char="à"/>
            </a:pPr>
            <a:r>
              <a:rPr lang="pl-PL" dirty="0" smtClean="0">
                <a:sym typeface="Wingdings" panose="05000000000000000000" pitchFamily="2" charset="2"/>
              </a:rPr>
              <a:t>Version Control Systems:</a:t>
            </a:r>
          </a:p>
          <a:p>
            <a:pPr lvl="1">
              <a:buFontTx/>
              <a:buChar char="-"/>
            </a:pPr>
            <a:r>
              <a:rPr lang="pl-PL" dirty="0" err="1" smtClean="0"/>
              <a:t>Client-server</a:t>
            </a:r>
            <a:r>
              <a:rPr lang="pl-PL" dirty="0" smtClean="0"/>
              <a:t> model:</a:t>
            </a:r>
          </a:p>
          <a:p>
            <a:pPr lvl="2">
              <a:buFontTx/>
              <a:buChar char="-"/>
            </a:pPr>
            <a:r>
              <a:rPr lang="pl-PL" dirty="0" err="1" smtClean="0"/>
              <a:t>Subversion</a:t>
            </a:r>
            <a:r>
              <a:rPr lang="pl-PL" dirty="0" smtClean="0"/>
              <a:t> (SVN)</a:t>
            </a:r>
          </a:p>
          <a:p>
            <a:pPr lvl="2">
              <a:buFontTx/>
              <a:buChar char="-"/>
            </a:pPr>
            <a:r>
              <a:rPr lang="pl-PL" dirty="0" smtClean="0"/>
              <a:t>IBM </a:t>
            </a:r>
            <a:r>
              <a:rPr lang="pl-PL" dirty="0" err="1" smtClean="0"/>
              <a:t>Rational</a:t>
            </a:r>
            <a:r>
              <a:rPr lang="pl-PL" dirty="0" smtClean="0"/>
              <a:t> </a:t>
            </a:r>
            <a:r>
              <a:rPr lang="pl-PL" dirty="0" err="1" smtClean="0"/>
              <a:t>ClearCase</a:t>
            </a:r>
            <a:endParaRPr lang="pl-PL" dirty="0" smtClean="0"/>
          </a:p>
          <a:p>
            <a:pPr lvl="1">
              <a:buFontTx/>
              <a:buChar char="-"/>
            </a:pPr>
            <a:r>
              <a:rPr lang="pl-PL" dirty="0" smtClean="0"/>
              <a:t>Distributed model:</a:t>
            </a:r>
          </a:p>
          <a:p>
            <a:pPr lvl="2">
              <a:buFontTx/>
              <a:buChar char="-"/>
            </a:pPr>
            <a:r>
              <a:rPr lang="pl-PL" dirty="0" smtClean="0"/>
              <a:t>Git</a:t>
            </a:r>
          </a:p>
          <a:p>
            <a:pPr lvl="2">
              <a:buFontTx/>
              <a:buChar char="-"/>
            </a:pPr>
            <a:r>
              <a:rPr lang="pl-PL" dirty="0" err="1" smtClean="0"/>
              <a:t>Mercurial</a:t>
            </a:r>
            <a:endParaRPr lang="pl-PL" dirty="0" smtClean="0"/>
          </a:p>
          <a:p>
            <a:pPr lvl="2">
              <a:buFontTx/>
              <a:buChar char="-"/>
            </a:pPr>
            <a:r>
              <a:rPr lang="pl-PL" dirty="0" err="1" smtClean="0"/>
              <a:t>Code</a:t>
            </a:r>
            <a:r>
              <a:rPr lang="pl-PL" dirty="0" smtClean="0"/>
              <a:t> Co-</a:t>
            </a:r>
            <a:r>
              <a:rPr lang="pl-PL" dirty="0" err="1"/>
              <a:t>o</a:t>
            </a:r>
            <a:r>
              <a:rPr lang="pl-PL" dirty="0" err="1" smtClean="0"/>
              <a:t>p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Setting</a:t>
            </a:r>
            <a:r>
              <a:rPr lang="pl-PL" dirty="0" smtClean="0"/>
              <a:t> the </a:t>
            </a:r>
            <a:r>
              <a:rPr lang="pl-PL" dirty="0" err="1" smtClean="0"/>
              <a:t>space</a:t>
            </a:r>
            <a:r>
              <a:rPr lang="pl-PL" dirty="0" smtClean="0"/>
              <a:t> – version </a:t>
            </a:r>
            <a:r>
              <a:rPr lang="pl-PL" dirty="0" err="1" smtClean="0"/>
              <a:t>control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5967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Local</a:t>
            </a:r>
            <a:r>
              <a:rPr lang="pl-PL" dirty="0" smtClean="0"/>
              <a:t> version </a:t>
            </a:r>
            <a:r>
              <a:rPr lang="pl-PL" dirty="0" err="1" smtClean="0"/>
              <a:t>control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153297"/>
            <a:ext cx="7886700" cy="48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Centralized</a:t>
            </a:r>
            <a:r>
              <a:rPr lang="pl-PL" dirty="0" smtClean="0"/>
              <a:t> version </a:t>
            </a:r>
            <a:r>
              <a:rPr lang="pl-PL" dirty="0" err="1" smtClean="0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54" y="1060747"/>
            <a:ext cx="7637892" cy="49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Centralized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70" y="1014964"/>
            <a:ext cx="7809471" cy="49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Distributed version </a:t>
            </a:r>
            <a:r>
              <a:rPr lang="pl-PL" dirty="0" err="1" smtClean="0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5" y="1013906"/>
            <a:ext cx="7831886" cy="49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 smtClean="0"/>
              <a:t>Accountancy</a:t>
            </a:r>
            <a:r>
              <a:rPr lang="pl-PL" dirty="0" smtClean="0"/>
              <a:t>:		72. </a:t>
            </a:r>
            <a:r>
              <a:rPr lang="pl-PL" dirty="0" err="1" smtClean="0"/>
              <a:t>milions</a:t>
            </a:r>
            <a:endParaRPr lang="pl-PL" dirty="0" smtClean="0"/>
          </a:p>
          <a:p>
            <a:r>
              <a:rPr lang="pl-PL" dirty="0" smtClean="0"/>
              <a:t>HR:				30. </a:t>
            </a:r>
            <a:r>
              <a:rPr lang="pl-PL" dirty="0" err="1" smtClean="0"/>
              <a:t>milions</a:t>
            </a:r>
            <a:endParaRPr lang="pl-PL" dirty="0" smtClean="0"/>
          </a:p>
          <a:p>
            <a:r>
              <a:rPr lang="pl-PL" dirty="0" smtClean="0"/>
              <a:t>Management </a:t>
            </a:r>
            <a:r>
              <a:rPr lang="pl-PL" dirty="0" err="1" smtClean="0"/>
              <a:t>process</a:t>
            </a:r>
            <a:r>
              <a:rPr lang="pl-PL" dirty="0" smtClean="0"/>
              <a:t>:	662.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Marketing:			182.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err="1" smtClean="0"/>
              <a:t>Logistics</a:t>
            </a:r>
            <a:r>
              <a:rPr lang="pl-PL" dirty="0" smtClean="0"/>
              <a:t>:			37.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OLAP:			1. milion</a:t>
            </a:r>
          </a:p>
          <a:p>
            <a:r>
              <a:rPr lang="pl-PL" dirty="0" smtClean="0"/>
              <a:t>BPR:			0.6 milion</a:t>
            </a:r>
          </a:p>
          <a:p>
            <a:r>
              <a:rPr lang="pl-PL" dirty="0" smtClean="0"/>
              <a:t>CRM:			27.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Web development:		397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Market </a:t>
            </a:r>
            <a:r>
              <a:rPr lang="pl-PL" dirty="0" err="1" smtClean="0"/>
              <a:t>research</a:t>
            </a:r>
            <a:r>
              <a:rPr lang="pl-PL" dirty="0" smtClean="0"/>
              <a:t>:		83. </a:t>
            </a:r>
            <a:r>
              <a:rPr lang="pl-PL" dirty="0" err="1" smtClean="0"/>
              <a:t>millions</a:t>
            </a:r>
            <a:endParaRPr lang="pl-PL" dirty="0" smtClean="0"/>
          </a:p>
          <a:p>
            <a:r>
              <a:rPr lang="pl-PL" dirty="0" smtClean="0"/>
              <a:t>Data </a:t>
            </a:r>
            <a:r>
              <a:rPr lang="pl-PL" dirty="0" err="1" smtClean="0"/>
              <a:t>mining</a:t>
            </a:r>
            <a:r>
              <a:rPr lang="pl-PL" dirty="0" smtClean="0"/>
              <a:t>:			97. </a:t>
            </a:r>
            <a:r>
              <a:rPr lang="pl-PL" dirty="0" err="1" smtClean="0"/>
              <a:t>millions</a:t>
            </a:r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Software suport for business (Google </a:t>
            </a:r>
            <a:r>
              <a:rPr lang="pl-PL" dirty="0" err="1" smtClean="0"/>
              <a:t>hits</a:t>
            </a:r>
            <a:r>
              <a:rPr lang="pl-PL" dirty="0" smtClean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021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Distributed version </a:t>
            </a:r>
            <a:r>
              <a:rPr lang="pl-PL" dirty="0" err="1" smtClean="0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08" y="1024223"/>
            <a:ext cx="7776519" cy="49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6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How </a:t>
            </a:r>
            <a:r>
              <a:rPr lang="pl-PL" dirty="0" err="1" smtClean="0"/>
              <a:t>GitHub</a:t>
            </a:r>
            <a:r>
              <a:rPr lang="pl-PL" dirty="0" smtClean="0"/>
              <a:t> </a:t>
            </a:r>
            <a:r>
              <a:rPr lang="pl-PL" dirty="0" err="1" smtClean="0"/>
              <a:t>works</a:t>
            </a:r>
            <a:r>
              <a:rPr lang="pl-PL" dirty="0" smtClean="0"/>
              <a:t>?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000255"/>
            <a:ext cx="78676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Visit</a:t>
            </a:r>
            <a:r>
              <a:rPr lang="pl-PL" dirty="0" smtClean="0"/>
              <a:t> </a:t>
            </a:r>
            <a:r>
              <a:rPr lang="pl-PL" dirty="0" smtClean="0">
                <a:hlinkClick r:id="rId2"/>
              </a:rPr>
              <a:t>www.github.com</a:t>
            </a:r>
            <a:endParaRPr lang="pl-PL" dirty="0" smtClean="0"/>
          </a:p>
          <a:p>
            <a:r>
              <a:rPr lang="pl-PL" dirty="0" smtClean="0"/>
              <a:t>Set-</a:t>
            </a:r>
            <a:r>
              <a:rPr lang="pl-PL" dirty="0" err="1" smtClean="0"/>
              <a:t>up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account</a:t>
            </a:r>
            <a:endParaRPr lang="pl-PL" dirty="0" smtClean="0"/>
          </a:p>
          <a:p>
            <a:r>
              <a:rPr lang="pl-PL" dirty="0" smtClean="0"/>
              <a:t>Clone IPB </a:t>
            </a:r>
            <a:r>
              <a:rPr lang="pl-PL" dirty="0" err="1" smtClean="0"/>
              <a:t>repository</a:t>
            </a:r>
            <a:r>
              <a:rPr lang="pl-PL" dirty="0" smtClean="0"/>
              <a:t> from the </a:t>
            </a:r>
            <a:r>
              <a:rPr lang="pl-PL" dirty="0" err="1" smtClean="0"/>
              <a:t>user</a:t>
            </a:r>
            <a:r>
              <a:rPr lang="pl-PL" dirty="0" smtClean="0"/>
              <a:t>: </a:t>
            </a:r>
            <a:r>
              <a:rPr lang="pl-PL" dirty="0" err="1" smtClean="0"/>
              <a:t>marcin-skurczynski</a:t>
            </a:r>
            <a:r>
              <a:rPr lang="pl-PL" dirty="0" smtClean="0"/>
              <a:t> (</a:t>
            </a:r>
            <a:r>
              <a:rPr lang="pl-PL" dirty="0" err="1" smtClean="0"/>
              <a:t>empty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the moment)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Task</a:t>
            </a:r>
            <a:r>
              <a:rPr lang="pl-PL" dirty="0" smtClean="0"/>
              <a:t> 0: Set-</a:t>
            </a:r>
            <a:r>
              <a:rPr lang="pl-PL" dirty="0" err="1" smtClean="0"/>
              <a:t>up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GitHub</a:t>
            </a:r>
            <a:r>
              <a:rPr lang="pl-PL" dirty="0" smtClean="0"/>
              <a:t> </a:t>
            </a:r>
            <a:r>
              <a:rPr lang="pl-PL" dirty="0" err="1" smtClean="0"/>
              <a:t>account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8749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General-</a:t>
            </a:r>
            <a:r>
              <a:rPr lang="pl-PL" dirty="0" err="1" smtClean="0"/>
              <a:t>purpose</a:t>
            </a:r>
            <a:r>
              <a:rPr lang="pl-PL" dirty="0"/>
              <a:t>, high-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 smtClean="0"/>
              <a:t>language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smtClean="0"/>
              <a:t>C</a:t>
            </a:r>
            <a:r>
              <a:rPr lang="en-US" dirty="0" err="1" smtClean="0"/>
              <a:t>onceived</a:t>
            </a:r>
            <a:r>
              <a:rPr lang="en-US" dirty="0" smtClean="0"/>
              <a:t> </a:t>
            </a:r>
            <a:r>
              <a:rPr lang="en-US" dirty="0"/>
              <a:t>in the late </a:t>
            </a:r>
            <a:r>
              <a:rPr lang="en-US" dirty="0" smtClean="0"/>
              <a:t>1980s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smtClean="0"/>
              <a:t>Scripting </a:t>
            </a:r>
            <a:r>
              <a:rPr lang="pl-PL" dirty="0" err="1" smtClean="0"/>
              <a:t>language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smtClean="0"/>
              <a:t>Many </a:t>
            </a:r>
            <a:r>
              <a:rPr lang="pl-PL" dirty="0" err="1" smtClean="0"/>
              <a:t>libraries</a:t>
            </a:r>
            <a:r>
              <a:rPr lang="pl-PL" dirty="0" smtClean="0"/>
              <a:t>, </a:t>
            </a:r>
            <a:r>
              <a:rPr lang="pl-PL" dirty="0" err="1" smtClean="0"/>
              <a:t>frameworks</a:t>
            </a:r>
            <a:r>
              <a:rPr lang="pl-PL" dirty="0" smtClean="0"/>
              <a:t> and </a:t>
            </a:r>
            <a:r>
              <a:rPr lang="pl-PL" dirty="0" err="1" smtClean="0"/>
              <a:t>additional</a:t>
            </a:r>
            <a:r>
              <a:rPr lang="pl-PL" dirty="0" smtClean="0"/>
              <a:t> </a:t>
            </a:r>
            <a:r>
              <a:rPr lang="pl-PL" dirty="0" err="1" smtClean="0"/>
              <a:t>resources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err="1" smtClean="0"/>
              <a:t>See</a:t>
            </a:r>
            <a:r>
              <a:rPr lang="pl-PL" dirty="0" smtClean="0"/>
              <a:t>: python.org</a:t>
            </a:r>
          </a:p>
          <a:p>
            <a:pPr>
              <a:lnSpc>
                <a:spcPct val="150000"/>
              </a:lnSpc>
            </a:pPr>
            <a:r>
              <a:rPr lang="pl-PL" dirty="0" err="1" smtClean="0"/>
              <a:t>Where</a:t>
            </a:r>
            <a:r>
              <a:rPr lang="pl-PL" dirty="0" smtClean="0"/>
              <a:t> </a:t>
            </a:r>
            <a:r>
              <a:rPr lang="pl-PL" dirty="0" err="1" smtClean="0"/>
              <a:t>did</a:t>
            </a:r>
            <a:r>
              <a:rPr lang="pl-PL" dirty="0" smtClean="0"/>
              <a:t> the </a:t>
            </a:r>
            <a:r>
              <a:rPr lang="pl-PL" dirty="0" err="1" smtClean="0"/>
              <a:t>name</a:t>
            </a:r>
            <a:r>
              <a:rPr lang="pl-PL" dirty="0" smtClean="0"/>
              <a:t> </a:t>
            </a:r>
            <a:r>
              <a:rPr lang="pl-PL" dirty="0" err="1" smtClean="0"/>
              <a:t>come</a:t>
            </a:r>
            <a:r>
              <a:rPr lang="pl-PL" dirty="0" smtClean="0"/>
              <a:t> from?</a:t>
            </a:r>
          </a:p>
          <a:p>
            <a:pPr>
              <a:lnSpc>
                <a:spcPct val="150000"/>
              </a:lnSpc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Python</a:t>
            </a:r>
            <a:r>
              <a:rPr lang="pl-PL" dirty="0" smtClean="0"/>
              <a:t> </a:t>
            </a:r>
            <a:r>
              <a:rPr lang="pl-PL" dirty="0" err="1" smtClean="0"/>
              <a:t>programming</a:t>
            </a:r>
            <a:r>
              <a:rPr lang="pl-PL" dirty="0" smtClean="0"/>
              <a:t> </a:t>
            </a:r>
            <a:r>
              <a:rPr lang="pl-PL" dirty="0" err="1" smtClean="0"/>
              <a:t>language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00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nty Python's Flying Circus Opening Credits Series 1-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5191" y="134754"/>
            <a:ext cx="7719461" cy="57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Beautiful is better than ugly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Explicit is better than implicit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Simple is better than complex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Complex is better than complicated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Readability counts</a:t>
            </a:r>
            <a:endParaRPr lang="pl-PL" sz="36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Python</a:t>
            </a:r>
            <a:r>
              <a:rPr lang="pl-PL" dirty="0" smtClean="0"/>
              <a:t> </a:t>
            </a:r>
            <a:r>
              <a:rPr lang="pl-PL" dirty="0" err="1" smtClean="0"/>
              <a:t>philosophy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24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Current</a:t>
            </a:r>
            <a:r>
              <a:rPr lang="pl-PL" dirty="0" smtClean="0"/>
              <a:t> version: 3.4</a:t>
            </a:r>
          </a:p>
          <a:p>
            <a:r>
              <a:rPr lang="pl-PL" dirty="0" smtClean="0"/>
              <a:t>The most </a:t>
            </a:r>
            <a:r>
              <a:rPr lang="pl-PL" dirty="0" err="1" smtClean="0"/>
              <a:t>described</a:t>
            </a:r>
            <a:r>
              <a:rPr lang="pl-PL" dirty="0" smtClean="0"/>
              <a:t> version: 2.7</a:t>
            </a:r>
          </a:p>
          <a:p>
            <a:r>
              <a:rPr lang="pl-PL" dirty="0" smtClean="0"/>
              <a:t>On-</a:t>
            </a:r>
            <a:r>
              <a:rPr lang="pl-PL" dirty="0" err="1" smtClean="0"/>
              <a:t>line</a:t>
            </a:r>
            <a:r>
              <a:rPr lang="pl-PL" dirty="0" smtClean="0"/>
              <a:t> </a:t>
            </a:r>
            <a:r>
              <a:rPr lang="pl-PL" dirty="0" err="1" smtClean="0"/>
              <a:t>Python</a:t>
            </a:r>
            <a:r>
              <a:rPr lang="pl-PL" dirty="0" smtClean="0"/>
              <a:t> </a:t>
            </a:r>
            <a:r>
              <a:rPr lang="pl-PL" dirty="0" err="1" smtClean="0"/>
              <a:t>console</a:t>
            </a:r>
            <a:r>
              <a:rPr lang="pl-PL" dirty="0"/>
              <a:t>: </a:t>
            </a:r>
            <a:r>
              <a:rPr lang="pl-PL" dirty="0" smtClean="0"/>
              <a:t>repl.it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Python</a:t>
            </a:r>
            <a:r>
              <a:rPr lang="pl-PL" dirty="0" smtClean="0"/>
              <a:t> environment: IDLE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62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dob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date of birth: ')</a:t>
            </a:r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last name: ')</a:t>
            </a:r>
          </a:p>
          <a:p>
            <a:pPr marL="0" indent="0">
              <a:buNone/>
            </a:pP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dob</a:t>
            </a:r>
            <a:r>
              <a:rPr lang="pl-PL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Python</a:t>
            </a:r>
            <a:r>
              <a:rPr lang="pl-PL" dirty="0" smtClean="0"/>
              <a:t>: </a:t>
            </a:r>
            <a:r>
              <a:rPr lang="pl-PL" dirty="0" err="1" smtClean="0"/>
              <a:t>example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65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Data </a:t>
            </a:r>
            <a:r>
              <a:rPr lang="pl-PL" dirty="0" err="1" smtClean="0"/>
              <a:t>collection</a:t>
            </a:r>
            <a:r>
              <a:rPr lang="pl-PL" dirty="0" smtClean="0"/>
              <a:t> (i.e. marketing </a:t>
            </a:r>
            <a:r>
              <a:rPr lang="pl-PL" dirty="0" err="1" smtClean="0"/>
              <a:t>research</a:t>
            </a:r>
            <a:r>
              <a:rPr lang="pl-PL" dirty="0" smtClean="0"/>
              <a:t> </a:t>
            </a:r>
            <a:r>
              <a:rPr lang="pl-PL" dirty="0" err="1" smtClean="0"/>
              <a:t>tools</a:t>
            </a:r>
            <a:r>
              <a:rPr lang="pl-PL" dirty="0" smtClean="0"/>
              <a:t>, </a:t>
            </a:r>
            <a:r>
              <a:rPr lang="pl-PL" dirty="0" err="1" smtClean="0"/>
              <a:t>internet</a:t>
            </a:r>
            <a:r>
              <a:rPr lang="pl-PL" dirty="0" smtClean="0"/>
              <a:t> </a:t>
            </a:r>
            <a:r>
              <a:rPr lang="pl-PL" dirty="0" err="1" smtClean="0"/>
              <a:t>crawlers</a:t>
            </a:r>
            <a:r>
              <a:rPr lang="pl-PL" dirty="0" smtClean="0"/>
              <a:t>, etc.)</a:t>
            </a:r>
          </a:p>
          <a:p>
            <a:pPr marL="0" indent="0">
              <a:buNone/>
            </a:pPr>
            <a:r>
              <a:rPr lang="pl-PL" dirty="0" smtClean="0"/>
              <a:t>Data </a:t>
            </a:r>
            <a:r>
              <a:rPr lang="pl-PL" dirty="0" err="1" smtClean="0"/>
              <a:t>analysis</a:t>
            </a:r>
            <a:r>
              <a:rPr lang="pl-PL" dirty="0" smtClean="0"/>
              <a:t> (OLAP software, CRM, </a:t>
            </a:r>
            <a:r>
              <a:rPr lang="pl-PL" dirty="0" err="1" smtClean="0"/>
              <a:t>statistical</a:t>
            </a:r>
            <a:r>
              <a:rPr lang="pl-PL" dirty="0" smtClean="0"/>
              <a:t> </a:t>
            </a:r>
            <a:r>
              <a:rPr lang="pl-PL" dirty="0" err="1" smtClean="0"/>
              <a:t>tools</a:t>
            </a:r>
            <a:r>
              <a:rPr lang="pl-PL" dirty="0" smtClean="0"/>
              <a:t>, etc.)</a:t>
            </a:r>
          </a:p>
          <a:p>
            <a:pPr marL="0" indent="0">
              <a:buNone/>
            </a:pPr>
            <a:r>
              <a:rPr lang="pl-PL" dirty="0" smtClean="0"/>
              <a:t>Tools (web &amp; software development, DBMS, </a:t>
            </a:r>
            <a:r>
              <a:rPr lang="pl-PL" dirty="0" err="1" smtClean="0"/>
              <a:t>direct</a:t>
            </a:r>
            <a:r>
              <a:rPr lang="pl-PL" dirty="0" smtClean="0"/>
              <a:t> marketing </a:t>
            </a:r>
            <a:r>
              <a:rPr lang="pl-PL" dirty="0" err="1" smtClean="0"/>
              <a:t>tools</a:t>
            </a:r>
            <a:r>
              <a:rPr lang="pl-PL" dirty="0" smtClean="0"/>
              <a:t>, </a:t>
            </a:r>
            <a:r>
              <a:rPr lang="pl-PL" dirty="0" err="1" smtClean="0"/>
              <a:t>accounting</a:t>
            </a:r>
            <a:r>
              <a:rPr lang="pl-PL" dirty="0" smtClean="0"/>
              <a:t>, etc.)</a:t>
            </a:r>
          </a:p>
          <a:p>
            <a:pPr marL="0" indent="0">
              <a:buNone/>
            </a:pPr>
            <a:r>
              <a:rPr lang="pl-PL" dirty="0" err="1" smtClean="0"/>
              <a:t>Process</a:t>
            </a:r>
            <a:r>
              <a:rPr lang="pl-PL" dirty="0" smtClean="0"/>
              <a:t> </a:t>
            </a:r>
            <a:r>
              <a:rPr lang="pl-PL" dirty="0" err="1" smtClean="0"/>
              <a:t>modelling</a:t>
            </a:r>
            <a:r>
              <a:rPr lang="pl-PL" dirty="0" smtClean="0"/>
              <a:t> (</a:t>
            </a:r>
            <a:r>
              <a:rPr lang="pl-PL" dirty="0" err="1" smtClean="0"/>
              <a:t>project</a:t>
            </a:r>
            <a:r>
              <a:rPr lang="pl-PL" dirty="0" smtClean="0"/>
              <a:t> management </a:t>
            </a:r>
            <a:r>
              <a:rPr lang="pl-PL" dirty="0" err="1" smtClean="0"/>
              <a:t>tools</a:t>
            </a:r>
            <a:r>
              <a:rPr lang="pl-PL" dirty="0" smtClean="0"/>
              <a:t>)</a:t>
            </a:r>
          </a:p>
          <a:p>
            <a:pPr marL="0" indent="0">
              <a:buNone/>
            </a:pPr>
            <a:r>
              <a:rPr lang="pl-PL" dirty="0" err="1" smtClean="0"/>
              <a:t>Decission</a:t>
            </a:r>
            <a:r>
              <a:rPr lang="pl-PL" dirty="0" smtClean="0"/>
              <a:t> suport </a:t>
            </a:r>
            <a:r>
              <a:rPr lang="pl-PL" dirty="0" err="1" smtClean="0"/>
              <a:t>systems</a:t>
            </a:r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Software </a:t>
            </a:r>
            <a:r>
              <a:rPr lang="pl-PL" dirty="0" err="1" smtClean="0"/>
              <a:t>categories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11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We </a:t>
            </a:r>
            <a:r>
              <a:rPr lang="pl-PL" dirty="0" err="1" smtClean="0"/>
              <a:t>need</a:t>
            </a:r>
            <a:r>
              <a:rPr lang="pl-PL" dirty="0" smtClean="0"/>
              <a:t> a </a:t>
            </a:r>
            <a:r>
              <a:rPr lang="pl-PL" dirty="0" err="1" smtClean="0"/>
              <a:t>webpage</a:t>
            </a:r>
            <a:r>
              <a:rPr lang="pl-PL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We </a:t>
            </a:r>
            <a:r>
              <a:rPr lang="pl-PL" dirty="0" err="1" smtClean="0"/>
              <a:t>would</a:t>
            </a:r>
            <a:r>
              <a:rPr lang="pl-PL" dirty="0" smtClean="0"/>
              <a:t> </a:t>
            </a:r>
            <a:r>
              <a:rPr lang="pl-PL" dirty="0" err="1" smtClean="0"/>
              <a:t>like</a:t>
            </a:r>
            <a:r>
              <a:rPr lang="pl-PL" dirty="0" smtClean="0"/>
              <a:t> to set </a:t>
            </a:r>
            <a:r>
              <a:rPr lang="pl-PL" dirty="0" err="1" smtClean="0"/>
              <a:t>up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online shop.</a:t>
            </a:r>
          </a:p>
          <a:p>
            <a:pPr>
              <a:lnSpc>
                <a:spcPct val="150000"/>
              </a:lnSpc>
            </a:pPr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build</a:t>
            </a:r>
            <a:r>
              <a:rPr lang="pl-PL" dirty="0" smtClean="0"/>
              <a:t> </a:t>
            </a:r>
            <a:r>
              <a:rPr lang="pl-PL" dirty="0" err="1" smtClean="0"/>
              <a:t>customers</a:t>
            </a:r>
            <a:r>
              <a:rPr lang="pl-PL" dirty="0" smtClean="0"/>
              <a:t> </a:t>
            </a:r>
            <a:r>
              <a:rPr lang="pl-PL" dirty="0" err="1" smtClean="0"/>
              <a:t>database</a:t>
            </a:r>
            <a:r>
              <a:rPr lang="pl-PL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pl-PL" dirty="0" err="1" smtClean="0"/>
              <a:t>Can</a:t>
            </a:r>
            <a:r>
              <a:rPr lang="pl-PL" dirty="0" smtClean="0"/>
              <a:t> we </a:t>
            </a:r>
            <a:r>
              <a:rPr lang="pl-PL" dirty="0" err="1" smtClean="0"/>
              <a:t>summarize</a:t>
            </a:r>
            <a:r>
              <a:rPr lang="pl-PL" dirty="0" smtClean="0"/>
              <a:t> the </a:t>
            </a:r>
            <a:r>
              <a:rPr lang="pl-PL" dirty="0" err="1" smtClean="0"/>
              <a:t>sales</a:t>
            </a:r>
            <a:r>
              <a:rPr lang="pl-PL" dirty="0" smtClean="0"/>
              <a:t> for </a:t>
            </a:r>
            <a:r>
              <a:rPr lang="pl-PL" dirty="0" err="1" smtClean="0"/>
              <a:t>given</a:t>
            </a:r>
            <a:r>
              <a:rPr lang="pl-PL" dirty="0" smtClean="0"/>
              <a:t> period and </a:t>
            </a:r>
            <a:r>
              <a:rPr lang="pl-PL" dirty="0" err="1" smtClean="0"/>
              <a:t>given</a:t>
            </a:r>
            <a:r>
              <a:rPr lang="pl-PL" dirty="0" smtClean="0"/>
              <a:t> market segment?</a:t>
            </a:r>
          </a:p>
          <a:p>
            <a:pPr>
              <a:lnSpc>
                <a:spcPct val="150000"/>
              </a:lnSpc>
            </a:pPr>
            <a:r>
              <a:rPr lang="pl-PL" dirty="0" err="1" smtClean="0"/>
              <a:t>I’d</a:t>
            </a:r>
            <a:r>
              <a:rPr lang="pl-PL" dirty="0" smtClean="0"/>
              <a:t> </a:t>
            </a:r>
            <a:r>
              <a:rPr lang="pl-PL" dirty="0" err="1" smtClean="0"/>
              <a:t>like</a:t>
            </a:r>
            <a:r>
              <a:rPr lang="pl-PL" dirty="0" smtClean="0"/>
              <a:t> to monitor the </a:t>
            </a:r>
            <a:r>
              <a:rPr lang="pl-PL" dirty="0" err="1" smtClean="0"/>
              <a:t>routes</a:t>
            </a:r>
            <a:r>
              <a:rPr lang="pl-PL" dirty="0" smtClean="0"/>
              <a:t> of my trucks. </a:t>
            </a:r>
            <a:r>
              <a:rPr lang="pl-PL" dirty="0" err="1" smtClean="0"/>
              <a:t>Can</a:t>
            </a:r>
            <a:r>
              <a:rPr lang="pl-PL" dirty="0" smtClean="0"/>
              <a:t> we </a:t>
            </a:r>
            <a:r>
              <a:rPr lang="pl-PL" dirty="0" err="1" smtClean="0"/>
              <a:t>save</a:t>
            </a:r>
            <a:r>
              <a:rPr lang="pl-PL" dirty="0" smtClean="0"/>
              <a:t> </a:t>
            </a:r>
            <a:r>
              <a:rPr lang="pl-PL" dirty="0" err="1" smtClean="0"/>
              <a:t>fuel</a:t>
            </a:r>
            <a:r>
              <a:rPr lang="pl-PL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How much </a:t>
            </a:r>
            <a:r>
              <a:rPr lang="pl-PL" dirty="0" err="1" smtClean="0"/>
              <a:t>social</a:t>
            </a:r>
            <a:r>
              <a:rPr lang="pl-PL" dirty="0" smtClean="0"/>
              <a:t> </a:t>
            </a:r>
            <a:r>
              <a:rPr lang="pl-PL" dirty="0" err="1" smtClean="0"/>
              <a:t>security</a:t>
            </a:r>
            <a:r>
              <a:rPr lang="pl-PL" dirty="0" smtClean="0"/>
              <a:t> </a:t>
            </a:r>
            <a:r>
              <a:rPr lang="pl-PL" dirty="0" err="1" smtClean="0"/>
              <a:t>will</a:t>
            </a:r>
            <a:r>
              <a:rPr lang="pl-PL" dirty="0" smtClean="0"/>
              <a:t> we </a:t>
            </a:r>
            <a:r>
              <a:rPr lang="pl-PL" dirty="0" err="1" smtClean="0"/>
              <a:t>pay</a:t>
            </a:r>
            <a:r>
              <a:rPr lang="pl-PL" dirty="0" smtClean="0"/>
              <a:t> in </a:t>
            </a:r>
            <a:r>
              <a:rPr lang="pl-PL" dirty="0" err="1" smtClean="0"/>
              <a:t>total</a:t>
            </a:r>
            <a:r>
              <a:rPr lang="pl-PL" dirty="0" smtClean="0"/>
              <a:t> for </a:t>
            </a:r>
            <a:r>
              <a:rPr lang="pl-PL" dirty="0" err="1" smtClean="0"/>
              <a:t>our</a:t>
            </a:r>
            <a:r>
              <a:rPr lang="pl-PL" dirty="0" smtClean="0"/>
              <a:t> </a:t>
            </a:r>
            <a:r>
              <a:rPr lang="pl-PL" dirty="0" err="1" smtClean="0"/>
              <a:t>employees</a:t>
            </a:r>
            <a:r>
              <a:rPr lang="pl-PL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We want to </a:t>
            </a:r>
            <a:r>
              <a:rPr lang="pl-PL" dirty="0" err="1" smtClean="0"/>
              <a:t>invest</a:t>
            </a:r>
            <a:r>
              <a:rPr lang="pl-PL" dirty="0" smtClean="0"/>
              <a:t>. How much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cost</a:t>
            </a:r>
            <a:r>
              <a:rPr lang="pl-PL" dirty="0"/>
              <a:t>?</a:t>
            </a:r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Simple </a:t>
            </a:r>
            <a:r>
              <a:rPr lang="pl-PL" dirty="0" err="1" smtClean="0"/>
              <a:t>problems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50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77680"/>
          </a:xfrm>
        </p:spPr>
        <p:txBody>
          <a:bodyPr>
            <a:normAutofit fontScale="92500"/>
          </a:bodyPr>
          <a:lstStyle/>
          <a:p>
            <a:r>
              <a:rPr lang="pl-PL" dirty="0" smtClean="0"/>
              <a:t>GM and P&amp;G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simulation</a:t>
            </a:r>
            <a:r>
              <a:rPr lang="pl-PL" dirty="0" smtClean="0"/>
              <a:t> to </a:t>
            </a:r>
            <a:r>
              <a:rPr lang="pl-PL" dirty="0" err="1" smtClean="0"/>
              <a:t>estimate</a:t>
            </a:r>
            <a:r>
              <a:rPr lang="pl-PL" dirty="0" smtClean="0"/>
              <a:t> the </a:t>
            </a:r>
            <a:r>
              <a:rPr lang="pl-PL" dirty="0" err="1" smtClean="0"/>
              <a:t>avarage</a:t>
            </a:r>
            <a:r>
              <a:rPr lang="pl-PL" dirty="0" smtClean="0"/>
              <a:t> return and the </a:t>
            </a:r>
            <a:r>
              <a:rPr lang="pl-PL" dirty="0" err="1" smtClean="0"/>
              <a:t>riskness</a:t>
            </a:r>
            <a:r>
              <a:rPr lang="pl-PL" dirty="0" smtClean="0"/>
              <a:t> of </a:t>
            </a:r>
            <a:r>
              <a:rPr lang="pl-PL" dirty="0" err="1" smtClean="0"/>
              <a:t>new</a:t>
            </a:r>
            <a:r>
              <a:rPr lang="pl-PL" dirty="0" smtClean="0"/>
              <a:t> products.</a:t>
            </a:r>
          </a:p>
          <a:p>
            <a:r>
              <a:rPr lang="pl-PL" dirty="0" smtClean="0"/>
              <a:t>GM </a:t>
            </a:r>
            <a:r>
              <a:rPr lang="pl-PL" dirty="0" err="1" smtClean="0"/>
              <a:t>uses</a:t>
            </a:r>
            <a:r>
              <a:rPr lang="pl-PL" dirty="0" smtClean="0"/>
              <a:t> </a:t>
            </a:r>
            <a:r>
              <a:rPr lang="pl-PL" dirty="0" err="1" smtClean="0"/>
              <a:t>simulations</a:t>
            </a:r>
            <a:r>
              <a:rPr lang="pl-PL" dirty="0" smtClean="0"/>
              <a:t> to </a:t>
            </a:r>
            <a:r>
              <a:rPr lang="pl-PL" dirty="0" err="1" smtClean="0"/>
              <a:t>forecast</a:t>
            </a:r>
            <a:r>
              <a:rPr lang="pl-PL" dirty="0" smtClean="0"/>
              <a:t> net </a:t>
            </a:r>
            <a:r>
              <a:rPr lang="pl-PL" dirty="0" err="1" smtClean="0"/>
              <a:t>income</a:t>
            </a:r>
            <a:r>
              <a:rPr lang="pl-PL" dirty="0" smtClean="0"/>
              <a:t> for the </a:t>
            </a:r>
            <a:r>
              <a:rPr lang="pl-PL" dirty="0" err="1" smtClean="0"/>
              <a:t>corporation</a:t>
            </a:r>
            <a:r>
              <a:rPr lang="pl-PL" dirty="0" smtClean="0"/>
              <a:t>, </a:t>
            </a:r>
            <a:r>
              <a:rPr lang="pl-PL" dirty="0" err="1" smtClean="0"/>
              <a:t>predicting</a:t>
            </a:r>
            <a:r>
              <a:rPr lang="pl-PL" dirty="0" smtClean="0"/>
              <a:t> </a:t>
            </a:r>
            <a:r>
              <a:rPr lang="pl-PL" dirty="0" err="1" smtClean="0"/>
              <a:t>structural</a:t>
            </a:r>
            <a:r>
              <a:rPr lang="pl-PL" dirty="0" smtClean="0"/>
              <a:t> </a:t>
            </a:r>
            <a:r>
              <a:rPr lang="pl-PL" dirty="0" err="1" smtClean="0"/>
              <a:t>costs</a:t>
            </a:r>
            <a:r>
              <a:rPr lang="pl-PL" dirty="0" smtClean="0"/>
              <a:t> and </a:t>
            </a:r>
            <a:r>
              <a:rPr lang="pl-PL" dirty="0" err="1" smtClean="0"/>
              <a:t>purchasing</a:t>
            </a:r>
            <a:r>
              <a:rPr lang="pl-PL" dirty="0" smtClean="0"/>
              <a:t> </a:t>
            </a:r>
            <a:r>
              <a:rPr lang="pl-PL" dirty="0" err="1" smtClean="0"/>
              <a:t>costs</a:t>
            </a:r>
            <a:r>
              <a:rPr lang="pl-PL" dirty="0" smtClean="0"/>
              <a:t>, </a:t>
            </a:r>
            <a:r>
              <a:rPr lang="pl-PL" dirty="0" err="1" smtClean="0"/>
              <a:t>determining</a:t>
            </a:r>
            <a:r>
              <a:rPr lang="pl-PL" dirty="0" smtClean="0"/>
              <a:t> </a:t>
            </a:r>
            <a:r>
              <a:rPr lang="pl-PL" dirty="0" err="1" smtClean="0"/>
              <a:t>its</a:t>
            </a:r>
            <a:r>
              <a:rPr lang="pl-PL" dirty="0" smtClean="0"/>
              <a:t> </a:t>
            </a:r>
            <a:r>
              <a:rPr lang="pl-PL" dirty="0" err="1" smtClean="0"/>
              <a:t>susceptibility</a:t>
            </a:r>
            <a:r>
              <a:rPr lang="pl-PL" dirty="0" smtClean="0"/>
              <a:t> to </a:t>
            </a:r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 smtClean="0"/>
              <a:t>kinds</a:t>
            </a:r>
            <a:r>
              <a:rPr lang="pl-PL" dirty="0" smtClean="0"/>
              <a:t> of </a:t>
            </a:r>
            <a:r>
              <a:rPr lang="pl-PL" dirty="0" err="1" smtClean="0"/>
              <a:t>risk</a:t>
            </a:r>
            <a:r>
              <a:rPr lang="pl-PL" dirty="0" smtClean="0"/>
              <a:t>, </a:t>
            </a:r>
            <a:r>
              <a:rPr lang="pl-PL" dirty="0" err="1" smtClean="0"/>
              <a:t>such</a:t>
            </a:r>
            <a:r>
              <a:rPr lang="pl-PL" dirty="0" smtClean="0"/>
              <a:t> as </a:t>
            </a:r>
            <a:r>
              <a:rPr lang="pl-PL" dirty="0" err="1" smtClean="0"/>
              <a:t>interest</a:t>
            </a:r>
            <a:r>
              <a:rPr lang="pl-PL" dirty="0" smtClean="0"/>
              <a:t> </a:t>
            </a:r>
            <a:r>
              <a:rPr lang="pl-PL" dirty="0" err="1" smtClean="0"/>
              <a:t>rate</a:t>
            </a:r>
            <a:r>
              <a:rPr lang="pl-PL" dirty="0" smtClean="0"/>
              <a:t> </a:t>
            </a:r>
            <a:r>
              <a:rPr lang="pl-PL" dirty="0" err="1" smtClean="0"/>
              <a:t>changes</a:t>
            </a:r>
            <a:r>
              <a:rPr lang="pl-PL" dirty="0" smtClean="0"/>
              <a:t> and exchange </a:t>
            </a:r>
            <a:r>
              <a:rPr lang="pl-PL" dirty="0" err="1" smtClean="0"/>
              <a:t>rate</a:t>
            </a:r>
            <a:r>
              <a:rPr lang="pl-PL" dirty="0" smtClean="0"/>
              <a:t> </a:t>
            </a:r>
            <a:r>
              <a:rPr lang="pl-PL" dirty="0" err="1" smtClean="0"/>
              <a:t>fluctuations</a:t>
            </a:r>
            <a:r>
              <a:rPr lang="pl-PL" dirty="0" smtClean="0"/>
              <a:t>.</a:t>
            </a:r>
          </a:p>
          <a:p>
            <a:r>
              <a:rPr lang="pl-PL" dirty="0" smtClean="0"/>
              <a:t>Eli </a:t>
            </a:r>
            <a:r>
              <a:rPr lang="pl-PL" dirty="0" err="1" smtClean="0"/>
              <a:t>Lilly</a:t>
            </a:r>
            <a:r>
              <a:rPr lang="pl-PL" dirty="0" smtClean="0"/>
              <a:t> </a:t>
            </a:r>
            <a:r>
              <a:rPr lang="pl-PL" dirty="0" err="1" smtClean="0"/>
              <a:t>uses</a:t>
            </a:r>
            <a:r>
              <a:rPr lang="pl-PL" dirty="0" smtClean="0"/>
              <a:t> </a:t>
            </a:r>
            <a:r>
              <a:rPr lang="pl-PL" dirty="0" err="1" smtClean="0"/>
              <a:t>simulations</a:t>
            </a:r>
            <a:r>
              <a:rPr lang="pl-PL" dirty="0" smtClean="0"/>
              <a:t> to </a:t>
            </a:r>
            <a:r>
              <a:rPr lang="pl-PL" dirty="0" err="1" smtClean="0"/>
              <a:t>determine</a:t>
            </a:r>
            <a:r>
              <a:rPr lang="pl-PL" dirty="0" smtClean="0"/>
              <a:t> the </a:t>
            </a:r>
            <a:r>
              <a:rPr lang="pl-PL" dirty="0" err="1" smtClean="0"/>
              <a:t>optimal</a:t>
            </a:r>
            <a:r>
              <a:rPr lang="pl-PL" dirty="0" smtClean="0"/>
              <a:t> plant </a:t>
            </a:r>
            <a:r>
              <a:rPr lang="pl-PL" dirty="0" err="1" smtClean="0"/>
              <a:t>capacity</a:t>
            </a:r>
            <a:r>
              <a:rPr lang="pl-PL" dirty="0" smtClean="0"/>
              <a:t> </a:t>
            </a:r>
            <a:r>
              <a:rPr lang="pl-PL" dirty="0" err="1" smtClean="0"/>
              <a:t>that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be </a:t>
            </a:r>
            <a:r>
              <a:rPr lang="pl-PL" dirty="0" err="1" smtClean="0"/>
              <a:t>built</a:t>
            </a:r>
            <a:r>
              <a:rPr lang="pl-PL" dirty="0" smtClean="0"/>
              <a:t> for </a:t>
            </a:r>
            <a:r>
              <a:rPr lang="pl-PL" dirty="0" err="1" smtClean="0"/>
              <a:t>each</a:t>
            </a:r>
            <a:r>
              <a:rPr lang="pl-PL" dirty="0" smtClean="0"/>
              <a:t> </a:t>
            </a:r>
            <a:r>
              <a:rPr lang="pl-PL" dirty="0" err="1" smtClean="0"/>
              <a:t>drug</a:t>
            </a:r>
            <a:r>
              <a:rPr lang="pl-PL" dirty="0" smtClean="0"/>
              <a:t>.</a:t>
            </a:r>
          </a:p>
          <a:p>
            <a:r>
              <a:rPr lang="pl-PL" dirty="0" smtClean="0"/>
              <a:t>Banking </a:t>
            </a:r>
            <a:r>
              <a:rPr lang="pl-PL" dirty="0" err="1" smtClean="0"/>
              <a:t>institutions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simulations</a:t>
            </a:r>
            <a:r>
              <a:rPr lang="pl-PL" dirty="0" smtClean="0"/>
              <a:t> to </a:t>
            </a:r>
            <a:r>
              <a:rPr lang="pl-PL" dirty="0" err="1" smtClean="0"/>
              <a:t>price</a:t>
            </a:r>
            <a:r>
              <a:rPr lang="pl-PL" dirty="0" smtClean="0"/>
              <a:t> </a:t>
            </a:r>
            <a:r>
              <a:rPr lang="pl-PL" dirty="0" err="1" smtClean="0"/>
              <a:t>complex</a:t>
            </a:r>
            <a:r>
              <a:rPr lang="pl-PL" dirty="0" smtClean="0"/>
              <a:t> </a:t>
            </a:r>
            <a:r>
              <a:rPr lang="pl-PL" dirty="0" err="1" smtClean="0"/>
              <a:t>financial</a:t>
            </a:r>
            <a:r>
              <a:rPr lang="pl-PL" dirty="0" smtClean="0"/>
              <a:t> </a:t>
            </a:r>
            <a:r>
              <a:rPr lang="pl-PL" dirty="0" err="1" smtClean="0"/>
              <a:t>derivatives</a:t>
            </a:r>
            <a:r>
              <a:rPr lang="pl-PL" dirty="0" smtClean="0"/>
              <a:t> and </a:t>
            </a:r>
            <a:r>
              <a:rPr lang="pl-PL" dirty="0" err="1" smtClean="0"/>
              <a:t>determine</a:t>
            </a:r>
            <a:r>
              <a:rPr lang="pl-PL" dirty="0" smtClean="0"/>
              <a:t> the Value </a:t>
            </a:r>
            <a:r>
              <a:rPr lang="pl-PL" dirty="0" err="1" smtClean="0"/>
              <a:t>at</a:t>
            </a:r>
            <a:r>
              <a:rPr lang="pl-PL" dirty="0" smtClean="0"/>
              <a:t> RISK of </a:t>
            </a:r>
            <a:r>
              <a:rPr lang="pl-PL" dirty="0" err="1" smtClean="0"/>
              <a:t>their</a:t>
            </a:r>
            <a:r>
              <a:rPr lang="pl-PL" dirty="0" smtClean="0"/>
              <a:t> investment </a:t>
            </a:r>
            <a:r>
              <a:rPr lang="pl-PL" dirty="0" err="1" smtClean="0"/>
              <a:t>portfolios</a:t>
            </a:r>
            <a:r>
              <a:rPr lang="pl-PL" dirty="0" smtClean="0"/>
              <a:t>.</a:t>
            </a:r>
          </a:p>
          <a:p>
            <a:r>
              <a:rPr lang="pl-PL" dirty="0" smtClean="0"/>
              <a:t>P&amp;G </a:t>
            </a:r>
            <a:r>
              <a:rPr lang="pl-PL" dirty="0" err="1" smtClean="0"/>
              <a:t>uses</a:t>
            </a:r>
            <a:r>
              <a:rPr lang="pl-PL" dirty="0" smtClean="0"/>
              <a:t> </a:t>
            </a:r>
            <a:r>
              <a:rPr lang="pl-PL" dirty="0" err="1" smtClean="0"/>
              <a:t>simulation</a:t>
            </a:r>
            <a:r>
              <a:rPr lang="pl-PL" dirty="0" smtClean="0"/>
              <a:t> to model and </a:t>
            </a:r>
            <a:r>
              <a:rPr lang="pl-PL" dirty="0" err="1" smtClean="0"/>
              <a:t>hedge</a:t>
            </a:r>
            <a:r>
              <a:rPr lang="pl-PL" dirty="0" smtClean="0"/>
              <a:t> </a:t>
            </a:r>
            <a:r>
              <a:rPr lang="pl-PL" dirty="0" err="1" smtClean="0"/>
              <a:t>foreign</a:t>
            </a:r>
            <a:r>
              <a:rPr lang="pl-PL" dirty="0" smtClean="0"/>
              <a:t> exchange </a:t>
            </a:r>
            <a:r>
              <a:rPr lang="pl-PL" dirty="0" err="1" smtClean="0"/>
              <a:t>risk</a:t>
            </a:r>
            <a:endParaRPr lang="pl-PL" dirty="0" smtClean="0"/>
          </a:p>
          <a:p>
            <a:r>
              <a:rPr lang="pl-PL" dirty="0" err="1" smtClean="0"/>
              <a:t>Sears</a:t>
            </a:r>
            <a:r>
              <a:rPr lang="pl-PL" dirty="0" smtClean="0"/>
              <a:t> </a:t>
            </a:r>
            <a:r>
              <a:rPr lang="pl-PL" dirty="0" err="1" smtClean="0"/>
              <a:t>uses</a:t>
            </a:r>
            <a:r>
              <a:rPr lang="pl-PL" dirty="0" smtClean="0"/>
              <a:t> </a:t>
            </a:r>
            <a:r>
              <a:rPr lang="pl-PL" dirty="0" err="1" smtClean="0"/>
              <a:t>simulation</a:t>
            </a:r>
            <a:r>
              <a:rPr lang="pl-PL" dirty="0" smtClean="0"/>
              <a:t> to </a:t>
            </a:r>
            <a:r>
              <a:rPr lang="pl-PL" dirty="0" err="1" smtClean="0"/>
              <a:t>determin</a:t>
            </a:r>
            <a:r>
              <a:rPr lang="pl-PL" dirty="0" smtClean="0"/>
              <a:t> </a:t>
            </a:r>
            <a:r>
              <a:rPr lang="pl-PL" dirty="0" err="1" smtClean="0"/>
              <a:t>how</a:t>
            </a:r>
            <a:r>
              <a:rPr lang="pl-PL" dirty="0" smtClean="0"/>
              <a:t> </a:t>
            </a:r>
            <a:r>
              <a:rPr lang="pl-PL" dirty="0" err="1" smtClean="0"/>
              <a:t>many</a:t>
            </a:r>
            <a:r>
              <a:rPr lang="pl-PL" dirty="0" smtClean="0"/>
              <a:t> </a:t>
            </a:r>
            <a:r>
              <a:rPr lang="pl-PL" dirty="0" err="1" smtClean="0"/>
              <a:t>units</a:t>
            </a:r>
            <a:r>
              <a:rPr lang="pl-PL" dirty="0" smtClean="0"/>
              <a:t> of </a:t>
            </a:r>
            <a:r>
              <a:rPr lang="pl-PL" dirty="0" err="1" smtClean="0"/>
              <a:t>each</a:t>
            </a:r>
            <a:r>
              <a:rPr lang="pl-PL" dirty="0" smtClean="0"/>
              <a:t> </a:t>
            </a:r>
            <a:r>
              <a:rPr lang="pl-PL" dirty="0" err="1" smtClean="0"/>
              <a:t>product</a:t>
            </a:r>
            <a:r>
              <a:rPr lang="pl-PL" dirty="0" smtClean="0"/>
              <a:t> </a:t>
            </a:r>
            <a:r>
              <a:rPr lang="pl-PL" dirty="0" err="1" smtClean="0"/>
              <a:t>line</a:t>
            </a:r>
            <a:r>
              <a:rPr lang="pl-PL" dirty="0" smtClean="0"/>
              <a:t> </a:t>
            </a:r>
            <a:r>
              <a:rPr lang="pl-PL" dirty="0" err="1" smtClean="0"/>
              <a:t>should</a:t>
            </a:r>
            <a:r>
              <a:rPr lang="pl-PL" dirty="0" smtClean="0"/>
              <a:t> be </a:t>
            </a:r>
            <a:r>
              <a:rPr lang="pl-PL" dirty="0" err="1" smtClean="0"/>
              <a:t>ordered</a:t>
            </a:r>
            <a:r>
              <a:rPr lang="pl-PL" dirty="0" smtClean="0"/>
              <a:t> from </a:t>
            </a:r>
            <a:r>
              <a:rPr lang="pl-PL" dirty="0" err="1" smtClean="0"/>
              <a:t>supliers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Examples</a:t>
            </a:r>
            <a:r>
              <a:rPr lang="pl-PL" dirty="0" smtClean="0"/>
              <a:t> of </a:t>
            </a:r>
            <a:r>
              <a:rPr lang="pl-PL" dirty="0" err="1" smtClean="0"/>
              <a:t>problems</a:t>
            </a:r>
            <a:r>
              <a:rPr lang="pl-PL" dirty="0" smtClean="0"/>
              <a:t> – </a:t>
            </a:r>
            <a:r>
              <a:rPr lang="pl-PL" dirty="0" err="1" smtClean="0"/>
              <a:t>simulations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5863389" y="5780003"/>
            <a:ext cx="7840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6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Curwin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Slater</a:t>
            </a:r>
            <a:r>
              <a:rPr lang="pl-PL" sz="1600" dirty="0"/>
              <a:t> </a:t>
            </a:r>
            <a:r>
              <a:rPr lang="en-US" sz="16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Quantitative Methods for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64213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270467"/>
            <a:ext cx="10972800" cy="4464496"/>
          </a:xfrm>
        </p:spPr>
        <p:txBody>
          <a:bodyPr/>
          <a:lstStyle/>
          <a:p>
            <a:r>
              <a:rPr lang="pl-PL" dirty="0" err="1" smtClean="0"/>
              <a:t>Al</a:t>
            </a:r>
            <a:r>
              <a:rPr lang="pl-PL" dirty="0" err="1"/>
              <a:t>location</a:t>
            </a:r>
            <a:r>
              <a:rPr lang="pl-PL" dirty="0"/>
              <a:t> of </a:t>
            </a:r>
            <a:r>
              <a:rPr lang="pl-PL" dirty="0" err="1"/>
              <a:t>machines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a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allocationg</a:t>
            </a:r>
            <a:r>
              <a:rPr lang="pl-PL" dirty="0"/>
              <a:t> </a:t>
            </a:r>
            <a:r>
              <a:rPr lang="pl-PL" dirty="0" err="1"/>
              <a:t>machines</a:t>
            </a:r>
            <a:r>
              <a:rPr lang="pl-PL" dirty="0"/>
              <a:t> to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factory</a:t>
            </a:r>
            <a:r>
              <a:rPr lang="pl-PL" dirty="0"/>
              <a:t> </a:t>
            </a:r>
            <a:r>
              <a:rPr lang="pl-PL" dirty="0" err="1"/>
              <a:t>orders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suited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of </a:t>
            </a:r>
            <a:r>
              <a:rPr lang="pl-PL" dirty="0" err="1"/>
              <a:t>machine</a:t>
            </a:r>
            <a:r>
              <a:rPr lang="pl-PL" dirty="0"/>
              <a:t> to </a:t>
            </a:r>
            <a:r>
              <a:rPr lang="pl-PL" dirty="0" err="1"/>
              <a:t>minimize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 and to </a:t>
            </a:r>
            <a:r>
              <a:rPr lang="pl-PL" dirty="0" err="1"/>
              <a:t>meet</a:t>
            </a:r>
            <a:r>
              <a:rPr lang="pl-PL" dirty="0"/>
              <a:t> </a:t>
            </a:r>
            <a:r>
              <a:rPr lang="pl-PL" dirty="0" err="1"/>
              <a:t>specific</a:t>
            </a:r>
            <a:r>
              <a:rPr lang="pl-PL" dirty="0"/>
              <a:t> </a:t>
            </a:r>
            <a:r>
              <a:rPr lang="pl-PL" dirty="0" err="1"/>
              <a:t>delivery</a:t>
            </a:r>
            <a:r>
              <a:rPr lang="pl-PL" dirty="0"/>
              <a:t> </a:t>
            </a:r>
            <a:r>
              <a:rPr lang="pl-PL" dirty="0" err="1" smtClean="0"/>
              <a:t>dates</a:t>
            </a:r>
            <a:endParaRPr lang="pl-PL" dirty="0" smtClean="0"/>
          </a:p>
          <a:p>
            <a:endParaRPr lang="pl-PL" dirty="0"/>
          </a:p>
          <a:p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– </a:t>
            </a:r>
            <a:r>
              <a:rPr lang="pl-PL" dirty="0" err="1"/>
              <a:t>determines</a:t>
            </a:r>
            <a:r>
              <a:rPr lang="pl-PL" dirty="0"/>
              <a:t> the </a:t>
            </a:r>
            <a:r>
              <a:rPr lang="pl-PL" dirty="0" err="1"/>
              <a:t>proper</a:t>
            </a:r>
            <a:r>
              <a:rPr lang="pl-PL" dirty="0"/>
              <a:t> </a:t>
            </a:r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trucks, to </a:t>
            </a:r>
            <a:r>
              <a:rPr lang="pl-PL" dirty="0" err="1"/>
              <a:t>those</a:t>
            </a:r>
            <a:r>
              <a:rPr lang="pl-PL" dirty="0"/>
              <a:t> regions of the country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operates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in </a:t>
            </a:r>
            <a:r>
              <a:rPr lang="pl-PL" dirty="0" err="1"/>
              <a:t>terms</a:t>
            </a:r>
            <a:r>
              <a:rPr lang="pl-PL" dirty="0"/>
              <a:t> of </a:t>
            </a:r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climate</a:t>
            </a:r>
            <a:r>
              <a:rPr lang="pl-PL" dirty="0"/>
              <a:t> </a:t>
            </a:r>
            <a:r>
              <a:rPr lang="pl-PL" dirty="0" err="1" smtClean="0"/>
              <a:t>conditions</a:t>
            </a:r>
            <a:endParaRPr lang="pl-PL" dirty="0" smtClean="0"/>
          </a:p>
          <a:p>
            <a:endParaRPr lang="pl-PL" dirty="0"/>
          </a:p>
          <a:p>
            <a:r>
              <a:rPr lang="pl-PL" dirty="0" err="1"/>
              <a:t>Determination</a:t>
            </a:r>
            <a:r>
              <a:rPr lang="pl-PL" dirty="0"/>
              <a:t> of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management with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determining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</a:t>
            </a:r>
            <a:r>
              <a:rPr lang="pl-PL" dirty="0" err="1"/>
              <a:t>feature</a:t>
            </a:r>
            <a:r>
              <a:rPr lang="pl-PL" dirty="0"/>
              <a:t> the </a:t>
            </a:r>
            <a:r>
              <a:rPr lang="pl-PL" dirty="0" err="1"/>
              <a:t>lowest</a:t>
            </a:r>
            <a:r>
              <a:rPr lang="pl-PL" dirty="0"/>
              <a:t> </a:t>
            </a:r>
            <a:r>
              <a:rPr lang="pl-PL" dirty="0" err="1"/>
              <a:t>prices</a:t>
            </a:r>
            <a:r>
              <a:rPr lang="pl-PL" dirty="0"/>
              <a:t> for </a:t>
            </a:r>
            <a:r>
              <a:rPr lang="pl-PL" dirty="0" err="1"/>
              <a:t>hauling</a:t>
            </a:r>
            <a:r>
              <a:rPr lang="pl-PL" dirty="0"/>
              <a:t> the </a:t>
            </a:r>
            <a:r>
              <a:rPr lang="pl-PL" dirty="0" err="1"/>
              <a:t>company’s</a:t>
            </a:r>
            <a:r>
              <a:rPr lang="pl-PL" dirty="0"/>
              <a:t> </a:t>
            </a:r>
            <a:r>
              <a:rPr lang="pl-PL" dirty="0" err="1"/>
              <a:t>finished</a:t>
            </a:r>
            <a:r>
              <a:rPr lang="pl-PL" dirty="0"/>
              <a:t> products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Examples</a:t>
            </a:r>
            <a:r>
              <a:rPr lang="pl-PL" dirty="0" smtClean="0"/>
              <a:t> of </a:t>
            </a:r>
            <a:r>
              <a:rPr lang="pl-PL" dirty="0" err="1" smtClean="0"/>
              <a:t>problems</a:t>
            </a:r>
            <a:r>
              <a:rPr lang="pl-PL" dirty="0" smtClean="0"/>
              <a:t> – </a:t>
            </a:r>
            <a:r>
              <a:rPr lang="pl-PL" dirty="0" err="1" smtClean="0"/>
              <a:t>transportation</a:t>
            </a:r>
            <a:r>
              <a:rPr lang="pl-PL" dirty="0" smtClean="0"/>
              <a:t> </a:t>
            </a:r>
            <a:r>
              <a:rPr lang="pl-PL" dirty="0" err="1" smtClean="0"/>
              <a:t>method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4090987" y="5656892"/>
            <a:ext cx="8101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Thierauf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Hoctor</a:t>
            </a:r>
            <a:r>
              <a:rPr lang="pl-PL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Smart Business Systems for the Optimized Organization</a:t>
            </a:r>
          </a:p>
          <a:p>
            <a:r>
              <a:rPr lang="en-US" sz="16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2732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0" y="0"/>
            <a:ext cx="7587916" cy="60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774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928267"/>
              </p:ext>
            </p:extLst>
          </p:nvPr>
        </p:nvGraphicFramePr>
        <p:xfrm>
          <a:off x="609600" y="1484313"/>
          <a:ext cx="10972800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 smtClean="0"/>
              <a:t>applications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26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ablonWEUG_jasny_eng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szablonWEUG_jasny_eng_bez_zdjec</Template>
  <TotalTime>164</TotalTime>
  <Words>679</Words>
  <Application>Microsoft Office PowerPoint</Application>
  <PresentationFormat>Panoramiczny</PresentationFormat>
  <Paragraphs>136</Paragraphs>
  <Slides>27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Wingdings</vt:lpstr>
      <vt:lpstr>szablonWEUG_jasny_eng</vt:lpstr>
      <vt:lpstr>IT-Solvable Problems in Economics &amp; Business</vt:lpstr>
      <vt:lpstr>Software suport for business (Google hits)</vt:lpstr>
      <vt:lpstr>Software categories</vt:lpstr>
      <vt:lpstr>Simple problems</vt:lpstr>
      <vt:lpstr>Examples of problems – simulations</vt:lpstr>
      <vt:lpstr>Examples of problems – transportation method</vt:lpstr>
      <vt:lpstr>Prezentacja programu PowerPoint</vt:lpstr>
      <vt:lpstr>Prezentacja programu PowerPoint</vt:lpstr>
      <vt:lpstr>Different applications</vt:lpstr>
      <vt:lpstr>Available software?</vt:lpstr>
      <vt:lpstr>In house development?</vt:lpstr>
      <vt:lpstr>Framework development?</vt:lpstr>
      <vt:lpstr>Programming languages (TIOBE Index Feb 2015)</vt:lpstr>
      <vt:lpstr>Introduction to  GitHub and Python</vt:lpstr>
      <vt:lpstr>Setting the space – version control</vt:lpstr>
      <vt:lpstr>Local version control</vt:lpstr>
      <vt:lpstr>Centralized version control</vt:lpstr>
      <vt:lpstr>Centralized version control</vt:lpstr>
      <vt:lpstr>Distributed version control</vt:lpstr>
      <vt:lpstr>Distributed version control</vt:lpstr>
      <vt:lpstr>How GitHub works?</vt:lpstr>
      <vt:lpstr>Task 0: Set-up your GitHub account</vt:lpstr>
      <vt:lpstr>Python programming language</vt:lpstr>
      <vt:lpstr>Prezentacja programu PowerPoint</vt:lpstr>
      <vt:lpstr>Python philosophy</vt:lpstr>
      <vt:lpstr>Python environment: IDLE</vt:lpstr>
      <vt:lpstr>Python: example code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Solvable problems in</dc:title>
  <dc:creator>Marcin Skurczynski</dc:creator>
  <cp:lastModifiedBy>Marcin Skurczynski</cp:lastModifiedBy>
  <cp:revision>27</cp:revision>
  <dcterms:created xsi:type="dcterms:W3CDTF">2015-03-04T14:05:36Z</dcterms:created>
  <dcterms:modified xsi:type="dcterms:W3CDTF">2015-03-04T17:14:07Z</dcterms:modified>
</cp:coreProperties>
</file>